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4"/>
  </p:notesMasterIdLst>
  <p:handoutMasterIdLst>
    <p:handoutMasterId r:id="rId5"/>
  </p:handoutMasterIdLst>
  <p:sldIdLst>
    <p:sldId id="329" r:id="rId2"/>
    <p:sldId id="318" r:id="rId3"/>
  </p:sldIdLst>
  <p:sldSz cx="39600188" cy="25199975"/>
  <p:notesSz cx="6858000" cy="9144000"/>
  <p:embeddedFontLst>
    <p:embeddedFont>
      <p:font typeface="Montserrat" panose="00000500000000000000" pitchFamily="2" charset="0"/>
      <p:regular r:id="rId6"/>
      <p:bold r:id="rId7"/>
      <p:italic r:id="rId8"/>
      <p:boldItalic r:id="rId9"/>
    </p:embeddedFont>
    <p:embeddedFont>
      <p:font typeface="Montserrat Black" panose="00000A00000000000000" pitchFamily="2" charset="0"/>
      <p:bold r:id="rId10"/>
      <p:boldItalic r:id="rId11"/>
    </p:embeddedFont>
    <p:embeddedFont>
      <p:font typeface="Montserrat Medium" panose="00000600000000000000" pitchFamily="2" charset="0"/>
      <p:regular r:id="rId12"/>
      <p: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937" userDrawn="1">
          <p15:clr>
            <a:srgbClr val="A4A3A4"/>
          </p15:clr>
        </p15:guide>
        <p15:guide id="2" pos="1247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F464"/>
    <a:srgbClr val="FFFFFF"/>
    <a:srgbClr val="211E1F"/>
    <a:srgbClr val="444B4B"/>
    <a:srgbClr val="005F7F"/>
    <a:srgbClr val="E6E6E6"/>
    <a:srgbClr val="CDD3D9"/>
    <a:srgbClr val="14318A"/>
    <a:srgbClr val="001F7F"/>
    <a:srgbClr val="2474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BB713A6-5156-4448-B144-822046962AE8}">
  <a:tblStyle styleId="{BBB713A6-5156-4448-B144-822046962A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886E1FF-FDF2-4410-8487-3ABA108AFFF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55" autoAdjust="0"/>
  </p:normalViewPr>
  <p:slideViewPr>
    <p:cSldViewPr snapToGrid="0">
      <p:cViewPr varScale="1">
        <p:scale>
          <a:sx n="27" d="100"/>
          <a:sy n="27" d="100"/>
        </p:scale>
        <p:origin x="1410" y="114"/>
      </p:cViewPr>
      <p:guideLst>
        <p:guide orient="horz" pos="7937"/>
        <p:guide pos="1247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39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handoutMaster" Target="handoutMasters/handoutMaster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31AA8D3-24FE-C109-3E43-3BC690602F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9467282-E45C-9896-5584-F8E72DE434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9CC1D-CAF1-45C3-9370-1BC70A5D2FE5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850D129-B980-3BBD-088A-36CA7D8D30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761BDD6-C5C3-8BDA-6CCA-C6511BA2701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6E6A4-AAE3-4277-AA6F-96C2C960F58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1366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685800"/>
            <a:ext cx="53879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21967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635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AA9EB-57EC-224E-331D-75DF2A63A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7763FEC-F113-D29B-9702-E826F1835A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35013" y="685800"/>
            <a:ext cx="5387975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C4B041-82FB-D103-97BB-AB9D2F98E5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313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-17" y="24693992"/>
            <a:ext cx="39600188" cy="5056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447927" tIns="447927" rIns="447927" bIns="44792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189"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18611959" y="23406719"/>
            <a:ext cx="2376271" cy="15139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FFFFFF"/>
                </a:solidFill>
              </a:defRPr>
            </a:lvl1pPr>
            <a:lvl2pPr lvl="1" algn="ctr">
              <a:buNone/>
              <a:defRPr>
                <a:solidFill>
                  <a:srgbClr val="FFFFFF"/>
                </a:solidFill>
              </a:defRPr>
            </a:lvl2pPr>
            <a:lvl3pPr lvl="2" algn="ctr">
              <a:buNone/>
              <a:defRPr>
                <a:solidFill>
                  <a:srgbClr val="FFFFFF"/>
                </a:solidFill>
              </a:defRPr>
            </a:lvl3pPr>
            <a:lvl4pPr lvl="3" algn="ctr">
              <a:buNone/>
              <a:defRPr>
                <a:solidFill>
                  <a:srgbClr val="FFFFFF"/>
                </a:solidFill>
              </a:defRPr>
            </a:lvl4pPr>
            <a:lvl5pPr lvl="4" algn="ctr">
              <a:buNone/>
              <a:defRPr>
                <a:solidFill>
                  <a:srgbClr val="FFFFFF"/>
                </a:solidFill>
              </a:defRPr>
            </a:lvl5pPr>
            <a:lvl6pPr lvl="5" algn="ctr">
              <a:buNone/>
              <a:defRPr>
                <a:solidFill>
                  <a:srgbClr val="FFFFFF"/>
                </a:solidFill>
              </a:defRPr>
            </a:lvl6pPr>
            <a:lvl7pPr lvl="6" algn="ctr">
              <a:buNone/>
              <a:defRPr>
                <a:solidFill>
                  <a:srgbClr val="FFFFFF"/>
                </a:solidFill>
              </a:defRPr>
            </a:lvl7pPr>
            <a:lvl8pPr lvl="7" algn="ctr">
              <a:buNone/>
              <a:defRPr>
                <a:solidFill>
                  <a:srgbClr val="FFFFFF"/>
                </a:solidFill>
              </a:defRPr>
            </a:lvl8pPr>
            <a:lvl9pPr lvl="8" algn="ctr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bg>
      <p:bgPr>
        <a:solidFill>
          <a:srgbClr val="C7F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id="{5CC8FE4D-4146-9A85-1B04-B1E1AD7C977C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3126406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Ref idx="1001">
        <a:schemeClr val="bg2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93400" y="3077425"/>
            <a:ext cx="33613388" cy="241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sz="3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93400" y="7403458"/>
            <a:ext cx="33613388" cy="1405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▣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□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○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●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○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■"/>
              <a:defRPr sz="24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7057076" y="23313385"/>
            <a:ext cx="2376271" cy="1513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>
              <a:buNone/>
              <a:defRPr sz="5879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6859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ml.pr.gov.br/proposicoes/pesquisa/0/1/0/39412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3E21-00FB-31CC-BACD-BF8DC4701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9B5B5FA-0451-BB26-35A0-CD4261759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" y="0"/>
            <a:ext cx="39599961" cy="25199975"/>
          </a:xfrm>
          <a:prstGeom prst="rect">
            <a:avLst/>
          </a:prstGeom>
        </p:spPr>
      </p:pic>
      <p:sp>
        <p:nvSpPr>
          <p:cNvPr id="25" name="Google Shape;157;p15">
            <a:extLst>
              <a:ext uri="{FF2B5EF4-FFF2-40B4-BE49-F238E27FC236}">
                <a16:creationId xmlns:a16="http://schemas.microsoft.com/office/drawing/2014/main" id="{1BB45B72-B653-8F0B-818A-849004C3EDCA}"/>
              </a:ext>
            </a:extLst>
          </p:cNvPr>
          <p:cNvSpPr txBox="1">
            <a:spLocks/>
          </p:cNvSpPr>
          <p:nvPr/>
        </p:nvSpPr>
        <p:spPr>
          <a:xfrm>
            <a:off x="17701630" y="16353694"/>
            <a:ext cx="8726869" cy="120278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800"/>
              </a:spcAft>
              <a:buClr>
                <a:schemeClr val="dk1"/>
              </a:buClr>
              <a:buSzPts val="3000"/>
            </a:pPr>
            <a:r>
              <a:rPr lang="pt-BR" sz="3200" b="1" dirty="0">
                <a:solidFill>
                  <a:srgbClr val="211E1F"/>
                </a:solidFill>
                <a:latin typeface="Montserrat Black" pitchFamily="2" charset="0"/>
                <a:sym typeface="Montserrat"/>
              </a:rPr>
              <a:t>XXXXXXXX</a:t>
            </a:r>
            <a:endParaRPr lang="pt-BR" sz="3200" dirty="0">
              <a:solidFill>
                <a:srgbClr val="211E1F"/>
              </a:solidFill>
              <a:latin typeface="Montserrat Medium" panose="00000600000000000000" pitchFamily="2" charset="0"/>
              <a:sym typeface="Montserrat"/>
            </a:endParaRPr>
          </a:p>
        </p:txBody>
      </p:sp>
      <p:sp>
        <p:nvSpPr>
          <p:cNvPr id="9" name="Google Shape;157;p15">
            <a:extLst>
              <a:ext uri="{FF2B5EF4-FFF2-40B4-BE49-F238E27FC236}">
                <a16:creationId xmlns:a16="http://schemas.microsoft.com/office/drawing/2014/main" id="{F8C71E07-538D-8407-4597-48199DFF4926}"/>
              </a:ext>
            </a:extLst>
          </p:cNvPr>
          <p:cNvSpPr txBox="1">
            <a:spLocks/>
          </p:cNvSpPr>
          <p:nvPr/>
        </p:nvSpPr>
        <p:spPr>
          <a:xfrm>
            <a:off x="17707726" y="17556480"/>
            <a:ext cx="8726869" cy="109305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800"/>
              </a:spcAft>
              <a:buClr>
                <a:schemeClr val="dk1"/>
              </a:buClr>
              <a:buSzPts val="3000"/>
            </a:pPr>
            <a:r>
              <a:rPr lang="pt-BR" sz="3200" dirty="0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XXXXXXXX</a:t>
            </a:r>
          </a:p>
          <a:p>
            <a:pPr>
              <a:spcAft>
                <a:spcPts val="800"/>
              </a:spcAft>
              <a:buClr>
                <a:schemeClr val="dk1"/>
              </a:buClr>
              <a:buSzPts val="3000"/>
            </a:pPr>
            <a:r>
              <a:rPr lang="pt-BR" sz="3200" dirty="0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84.XXXXXX/XXXX-XX</a:t>
            </a:r>
          </a:p>
        </p:txBody>
      </p:sp>
      <p:sp>
        <p:nvSpPr>
          <p:cNvPr id="11" name="Google Shape;157;p15">
            <a:extLst>
              <a:ext uri="{FF2B5EF4-FFF2-40B4-BE49-F238E27FC236}">
                <a16:creationId xmlns:a16="http://schemas.microsoft.com/office/drawing/2014/main" id="{5FF6678F-1836-DCE0-DAE4-9CA945B98001}"/>
              </a:ext>
            </a:extLst>
          </p:cNvPr>
          <p:cNvSpPr txBox="1">
            <a:spLocks/>
          </p:cNvSpPr>
          <p:nvPr/>
        </p:nvSpPr>
        <p:spPr>
          <a:xfrm>
            <a:off x="17713822" y="19238976"/>
            <a:ext cx="8726869" cy="109305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800"/>
              </a:spcAft>
              <a:buClr>
                <a:schemeClr val="dk1"/>
              </a:buClr>
              <a:buSzPts val="3000"/>
            </a:pPr>
            <a:r>
              <a:rPr lang="pt-BR" sz="3200" dirty="0" err="1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Xxxxxxxx</a:t>
            </a:r>
            <a:endParaRPr lang="pt-BR" sz="3200" dirty="0">
              <a:solidFill>
                <a:srgbClr val="211E1F"/>
              </a:solidFill>
              <a:latin typeface="Montserrat Medium" panose="00000600000000000000" pitchFamily="2" charset="0"/>
              <a:sym typeface="Montserrat"/>
            </a:endParaRPr>
          </a:p>
          <a:p>
            <a:pPr>
              <a:spcAft>
                <a:spcPts val="800"/>
              </a:spcAft>
              <a:buClr>
                <a:schemeClr val="dk1"/>
              </a:buClr>
              <a:buSzPts val="3000"/>
            </a:pPr>
            <a:r>
              <a:rPr lang="pt-BR" sz="3200" dirty="0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CAU XXXXXXXX</a:t>
            </a:r>
          </a:p>
        </p:txBody>
      </p:sp>
      <p:sp>
        <p:nvSpPr>
          <p:cNvPr id="12" name="Google Shape;157;p15">
            <a:extLst>
              <a:ext uri="{FF2B5EF4-FFF2-40B4-BE49-F238E27FC236}">
                <a16:creationId xmlns:a16="http://schemas.microsoft.com/office/drawing/2014/main" id="{61BD156D-4267-7BB1-FE32-222039CAF0D6}"/>
              </a:ext>
            </a:extLst>
          </p:cNvPr>
          <p:cNvSpPr txBox="1">
            <a:spLocks/>
          </p:cNvSpPr>
          <p:nvPr/>
        </p:nvSpPr>
        <p:spPr>
          <a:xfrm>
            <a:off x="17719918" y="20770946"/>
            <a:ext cx="8726869" cy="114417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  <a:buClr>
                <a:schemeClr val="dk1"/>
              </a:buClr>
              <a:buSzPts val="3000"/>
            </a:pPr>
            <a:r>
              <a:rPr lang="pt-BR" sz="3200" dirty="0" err="1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Xxxxxxxxx</a:t>
            </a:r>
            <a:endParaRPr lang="pt-BR" sz="3200" dirty="0">
              <a:solidFill>
                <a:srgbClr val="211E1F"/>
              </a:solidFill>
              <a:latin typeface="Montserrat Medium" panose="00000600000000000000" pitchFamily="2" charset="0"/>
              <a:sym typeface="Montserrat"/>
            </a:endParaRPr>
          </a:p>
        </p:txBody>
      </p:sp>
      <p:sp>
        <p:nvSpPr>
          <p:cNvPr id="15" name="Google Shape;157;p15">
            <a:extLst>
              <a:ext uri="{FF2B5EF4-FFF2-40B4-BE49-F238E27FC236}">
                <a16:creationId xmlns:a16="http://schemas.microsoft.com/office/drawing/2014/main" id="{7ECF7DB6-3F71-623E-25A3-16F48817CA78}"/>
              </a:ext>
            </a:extLst>
          </p:cNvPr>
          <p:cNvSpPr txBox="1">
            <a:spLocks/>
          </p:cNvSpPr>
          <p:nvPr/>
        </p:nvSpPr>
        <p:spPr>
          <a:xfrm>
            <a:off x="17726014" y="21915120"/>
            <a:ext cx="8726869" cy="94910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200"/>
              </a:spcAft>
              <a:buClr>
                <a:schemeClr val="dk1"/>
              </a:buClr>
              <a:buSzPts val="3000"/>
            </a:pPr>
            <a:endParaRPr lang="pt-BR" sz="100" dirty="0">
              <a:solidFill>
                <a:srgbClr val="211E1F"/>
              </a:solidFill>
              <a:latin typeface="Montserrat Medium" panose="00000600000000000000" pitchFamily="2" charset="0"/>
              <a:sym typeface="Montserrat"/>
            </a:endParaRPr>
          </a:p>
          <a:p>
            <a:pPr>
              <a:spcBef>
                <a:spcPts val="800"/>
              </a:spcBef>
              <a:buClr>
                <a:schemeClr val="dk1"/>
              </a:buClr>
              <a:buSzPts val="3000"/>
            </a:pPr>
            <a:r>
              <a:rPr lang="pt-BR" sz="3200" dirty="0">
                <a:solidFill>
                  <a:srgbClr val="211E1F"/>
                </a:solidFill>
                <a:latin typeface="Montserrat Medium" panose="00000600000000000000" pitchFamily="2" charset="0"/>
                <a:sym typeface="Montserrat"/>
              </a:rPr>
              <a:t>XXX,XX m²</a:t>
            </a:r>
          </a:p>
        </p:txBody>
      </p:sp>
    </p:spTree>
    <p:extLst>
      <p:ext uri="{BB962C8B-B14F-4D97-AF65-F5344CB8AC3E}">
        <p14:creationId xmlns:p14="http://schemas.microsoft.com/office/powerpoint/2010/main" val="4268509854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F176D-6397-0377-B372-FF61B9C62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7;p15">
            <a:extLst>
              <a:ext uri="{FF2B5EF4-FFF2-40B4-BE49-F238E27FC236}">
                <a16:creationId xmlns:a16="http://schemas.microsoft.com/office/drawing/2014/main" id="{8B02C865-1917-23BA-3408-C2015645B47D}"/>
              </a:ext>
            </a:extLst>
          </p:cNvPr>
          <p:cNvSpPr txBox="1">
            <a:spLocks/>
          </p:cNvSpPr>
          <p:nvPr/>
        </p:nvSpPr>
        <p:spPr>
          <a:xfrm>
            <a:off x="1958974" y="1650418"/>
            <a:ext cx="26936066" cy="71278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dk1"/>
              </a:buClr>
              <a:buSzPts val="3000"/>
            </a:pPr>
            <a:endParaRPr lang="pt-BR" sz="5400" b="1" dirty="0">
              <a:solidFill>
                <a:srgbClr val="005F7F"/>
              </a:solidFill>
              <a:latin typeface="Montserrat Medium" pitchFamily="2" charset="0"/>
              <a:sym typeface="Montserrat"/>
            </a:endParaRPr>
          </a:p>
          <a:p>
            <a:pPr>
              <a:buClr>
                <a:schemeClr val="dk1"/>
              </a:buClr>
              <a:buSzPts val="3000"/>
            </a:pP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</a:rPr>
              <a:t>ATENÇÃO!</a:t>
            </a:r>
          </a:p>
          <a:p>
            <a:pPr>
              <a:buClr>
                <a:schemeClr val="dk1"/>
              </a:buClr>
              <a:buSzPts val="3000"/>
            </a:pPr>
            <a:endParaRPr lang="pt-BR" sz="5400" b="1" dirty="0">
              <a:solidFill>
                <a:srgbClr val="005F7F"/>
              </a:solidFill>
              <a:latin typeface="Montserrat Medium" pitchFamily="2" charset="0"/>
              <a:sym typeface="Montserrat"/>
            </a:endParaRPr>
          </a:p>
          <a:p>
            <a:pPr>
              <a:buClr>
                <a:schemeClr val="dk1"/>
              </a:buClr>
              <a:buSzPts val="3000"/>
            </a:pP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</a:rPr>
              <a:t>A placa informativa deverá ser afixada em local de fácil visibilidade, </a:t>
            </a:r>
          </a:p>
          <a:p>
            <a:pPr>
              <a:buClr>
                <a:schemeClr val="dk1"/>
              </a:buClr>
              <a:buSzPts val="3000"/>
            </a:pP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</a:rPr>
              <a:t>com dimensões mínimas de 110 x 70 cm e </a:t>
            </a:r>
          </a:p>
          <a:p>
            <a:pPr>
              <a:buClr>
                <a:schemeClr val="dk1"/>
              </a:buClr>
              <a:buSzPts val="3000"/>
            </a:pP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</a:rPr>
              <a:t>em conformidade com a </a:t>
            </a: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  <a:hlinkClick r:id="rId2"/>
              </a:rPr>
              <a:t>Lei Municipal nº 10.966/2010</a:t>
            </a:r>
            <a:r>
              <a:rPr lang="pt-BR" sz="5400" b="1" dirty="0">
                <a:solidFill>
                  <a:srgbClr val="005F7F"/>
                </a:solidFill>
                <a:latin typeface="Montserrat Medium" pitchFamily="2" charset="0"/>
                <a:sym typeface="Montserrat"/>
              </a:rPr>
              <a:t> (Projeto Cidade Limpa).</a:t>
            </a:r>
          </a:p>
          <a:p>
            <a:pPr>
              <a:buClr>
                <a:schemeClr val="dk1"/>
              </a:buClr>
              <a:buSzPts val="3000"/>
            </a:pPr>
            <a:endParaRPr lang="pt-BR" sz="5400" b="1" dirty="0">
              <a:solidFill>
                <a:srgbClr val="005F7F"/>
              </a:solidFill>
              <a:latin typeface="Montserrat Medium" pitchFamily="2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947687628"/>
      </p:ext>
    </p:extLst>
  </p:cSld>
  <p:clrMapOvr>
    <a:masterClrMapping/>
  </p:clrMapOvr>
</p:sld>
</file>

<file path=ppt/theme/theme1.xml><?xml version="1.0" encoding="utf-8"?>
<a:theme xmlns:a="http://schemas.openxmlformats.org/drawingml/2006/main" name="Desdemona template">
  <a:themeElements>
    <a:clrScheme name="Custom 347">
      <a:dk1>
        <a:srgbClr val="454F5B"/>
      </a:dk1>
      <a:lt1>
        <a:srgbClr val="FFFFFF"/>
      </a:lt1>
      <a:dk2>
        <a:srgbClr val="89929B"/>
      </a:dk2>
      <a:lt2>
        <a:srgbClr val="EFF1F3"/>
      </a:lt2>
      <a:accent1>
        <a:srgbClr val="4ECDC4"/>
      </a:accent1>
      <a:accent2>
        <a:srgbClr val="C7F464"/>
      </a:accent2>
      <a:accent3>
        <a:srgbClr val="454F5B"/>
      </a:accent3>
      <a:accent4>
        <a:srgbClr val="738498"/>
      </a:accent4>
      <a:accent5>
        <a:srgbClr val="A6B5C7"/>
      </a:accent5>
      <a:accent6>
        <a:srgbClr val="D4DAE0"/>
      </a:accent6>
      <a:hlink>
        <a:srgbClr val="454F5B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519</TotalTime>
  <Words>51</Words>
  <Application>Microsoft Office PowerPoint</Application>
  <PresentationFormat>Personalizar</PresentationFormat>
  <Paragraphs>14</Paragraphs>
  <Slides>2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Arial</vt:lpstr>
      <vt:lpstr>Montserrat Black</vt:lpstr>
      <vt:lpstr>Montserrat</vt:lpstr>
      <vt:lpstr>Montserrat Medium</vt:lpstr>
      <vt:lpstr>Desdemona template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Ana Luiza Muller Moreira - matr 10.045-5</dc:creator>
  <cp:lastModifiedBy>Carina Ferreira Barros Nogueira - matr 10.036-6</cp:lastModifiedBy>
  <cp:revision>32</cp:revision>
  <dcterms:modified xsi:type="dcterms:W3CDTF">2026-07-14T16:17:23Z</dcterms:modified>
</cp:coreProperties>
</file>