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3"/>
  </p:handoutMasterIdLst>
  <p:sldIdLst>
    <p:sldId id="279" r:id="rId2"/>
    <p:sldId id="257" r:id="rId3"/>
    <p:sldId id="266" r:id="rId4"/>
    <p:sldId id="258" r:id="rId5"/>
    <p:sldId id="267" r:id="rId6"/>
    <p:sldId id="265" r:id="rId7"/>
    <p:sldId id="259" r:id="rId8"/>
    <p:sldId id="261" r:id="rId9"/>
    <p:sldId id="263" r:id="rId10"/>
    <p:sldId id="287" r:id="rId11"/>
    <p:sldId id="281" r:id="rId12"/>
    <p:sldId id="302" r:id="rId13"/>
    <p:sldId id="282" r:id="rId14"/>
    <p:sldId id="283" r:id="rId15"/>
    <p:sldId id="284" r:id="rId16"/>
    <p:sldId id="288" r:id="rId17"/>
    <p:sldId id="293" r:id="rId18"/>
    <p:sldId id="285" r:id="rId19"/>
    <p:sldId id="286" r:id="rId20"/>
    <p:sldId id="289" r:id="rId21"/>
    <p:sldId id="294" r:id="rId22"/>
    <p:sldId id="290" r:id="rId23"/>
    <p:sldId id="291" r:id="rId24"/>
    <p:sldId id="292" r:id="rId25"/>
    <p:sldId id="295" r:id="rId26"/>
    <p:sldId id="296" r:id="rId27"/>
    <p:sldId id="297" r:id="rId28"/>
    <p:sldId id="298" r:id="rId29"/>
    <p:sldId id="299" r:id="rId30"/>
    <p:sldId id="300" r:id="rId31"/>
    <p:sldId id="301" r:id="rId32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30" autoAdjust="0"/>
  </p:normalViewPr>
  <p:slideViewPr>
    <p:cSldViewPr snapToGrid="0">
      <p:cViewPr varScale="1">
        <p:scale>
          <a:sx n="84" d="100"/>
          <a:sy n="84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212C3-E0AA-4543-BF49-DAA992078958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6904B-37F9-4983-B9BB-CE01A4164A6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350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04T22:48:23.333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04T22:48:50.768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04T22:49:46.54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04T22:49:57.804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29T16:28:06.160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29T16:28:19.472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29T16:28:24.291"/>
    </inkml:context>
    <inkml:brush xml:id="br0">
      <inkml:brushProperty name="width" value="0.35" units="cm"/>
      <inkml:brushProperty name="height" value="0.35" units="cm"/>
      <inkml:brushProperty name="color" value="#E71224"/>
      <inkml:brushProperty name="ignorePressure" value="1"/>
    </inkml:brush>
  </inkml:definitions>
  <inkml:trace contextRef="#ctx0" brushRef="#br0">1 572,'1'6,"0"0,1-1,0 1,1-1,-1 0,1 1,0-1,0 0,0-1,1 1,0 0,0-1,0 0,8 6,14 17,127 197,-149-218,1-1,-1 0,1 0,0 0,0-1,10 7,-14-10,1 0,-1 0,1 0,0-1,-1 1,1 0,-1-1,1 1,0-1,0 0,-1 1,1-1,0 0,0 0,-1 0,1 0,0 0,0-1,-1 1,1-1,0 1,-1-1,1 1,0-1,-1 0,1 0,-1 0,1 0,-1 0,1 0,0-1,18-22,-1-1,-2 0,0-1,14-32,8-12,0 10,3 2,54-60,111-98,-110 116,-71 73,53-51,-71 71,0 1,0 0,0 1,1 0,0 0,0 1,0 0,16-4,4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86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257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224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10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15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3265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299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997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01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032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006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6E7A9-A7AD-4F65-9D7A-478D4A0AAD9A}" type="datetimeFigureOut">
              <a:rPr lang="pt-BR" smtClean="0"/>
              <a:t>02/03/2022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B63C5-B5FB-4F1F-BA77-DB7F9D4657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970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10" Type="http://schemas.openxmlformats.org/officeDocument/2006/relationships/customXml" Target="../ink/ink7.xml"/><Relationship Id="rId4" Type="http://schemas.openxmlformats.org/officeDocument/2006/relationships/customXml" Target="../ink/ink2.xml"/><Relationship Id="rId9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715000" y="0"/>
            <a:ext cx="6477000" cy="6858000"/>
          </a:xfrm>
          <a:prstGeom prst="rect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1" y="2433315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6542462" y="1036378"/>
            <a:ext cx="4805796" cy="4783006"/>
          </a:xfrm>
          <a:prstGeom prst="roundRect">
            <a:avLst/>
          </a:prstGeom>
          <a:noFill/>
          <a:ln w="139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730365" y="1621248"/>
            <a:ext cx="44462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3200" b="1" dirty="0">
              <a:solidFill>
                <a:schemeClr val="bg1"/>
              </a:solidFill>
            </a:endParaRPr>
          </a:p>
          <a:p>
            <a:pPr algn="ctr"/>
            <a:r>
              <a:rPr lang="pt-BR" sz="3200" b="1" i="1" dirty="0">
                <a:solidFill>
                  <a:schemeClr val="bg1"/>
                </a:solidFill>
              </a:rPr>
              <a:t>Plano Plurianual Secretaria Municipal de Assistência Social </a:t>
            </a:r>
          </a:p>
          <a:p>
            <a:pPr algn="ctr"/>
            <a:r>
              <a:rPr lang="pt-BR" sz="3200" b="1" i="1" dirty="0">
                <a:solidFill>
                  <a:schemeClr val="bg1"/>
                </a:solidFill>
              </a:rPr>
              <a:t>2022-2025</a:t>
            </a:r>
          </a:p>
          <a:p>
            <a:pPr algn="ctr"/>
            <a:r>
              <a:rPr lang="pt-BR" sz="3200" b="1" i="1" dirty="0" smtClean="0">
                <a:solidFill>
                  <a:schemeClr val="bg1"/>
                </a:solidFill>
              </a:rPr>
              <a:t>(Órgão orçamentário 25)</a:t>
            </a:r>
            <a:endParaRPr lang="pt-BR" sz="3200" b="1" i="1" dirty="0">
              <a:solidFill>
                <a:schemeClr val="bg1"/>
              </a:solidFill>
            </a:endParaRPr>
          </a:p>
          <a:p>
            <a:pPr algn="ctr"/>
            <a:r>
              <a:rPr lang="pt-BR" sz="3200" b="1" i="1" dirty="0">
                <a:solidFill>
                  <a:schemeClr val="bg1"/>
                </a:solidFill>
              </a:rPr>
              <a:t>Londrina - Paraná</a:t>
            </a:r>
            <a:endParaRPr lang="pt-BR" sz="4400" b="1" i="1" dirty="0">
              <a:solidFill>
                <a:schemeClr val="bg1"/>
              </a:solidFill>
            </a:endParaRPr>
          </a:p>
          <a:p>
            <a:pPr algn="ctr"/>
            <a:endParaRPr lang="pt-BR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606081"/>
              </p:ext>
            </p:extLst>
          </p:nvPr>
        </p:nvGraphicFramePr>
        <p:xfrm>
          <a:off x="0" y="18958"/>
          <a:ext cx="12408325" cy="68443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006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1281">
                  <a:extLst>
                    <a:ext uri="{9D8B030D-6E8A-4147-A177-3AD203B41FA5}">
                      <a16:colId xmlns:a16="http://schemas.microsoft.com/office/drawing/2014/main" xmlns="" val="2842343512"/>
                    </a:ext>
                  </a:extLst>
                </a:gridCol>
                <a:gridCol w="7259342">
                  <a:extLst>
                    <a:ext uri="{9D8B030D-6E8A-4147-A177-3AD203B41FA5}">
                      <a16:colId xmlns:a16="http://schemas.microsoft.com/office/drawing/2014/main" xmlns="" val="334219913"/>
                    </a:ext>
                  </a:extLst>
                </a:gridCol>
                <a:gridCol w="1797032">
                  <a:extLst>
                    <a:ext uri="{9D8B030D-6E8A-4147-A177-3AD203B41FA5}">
                      <a16:colId xmlns:a16="http://schemas.microsoft.com/office/drawing/2014/main" xmlns="" val="3463755067"/>
                    </a:ext>
                  </a:extLst>
                </a:gridCol>
              </a:tblGrid>
              <a:tr h="58948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dirty="0"/>
                        <a:t>PROGRAMA DA POLÍTICA DE ASSISTÊNCIA SOCIAL (cont.)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2279">
                <a:tc gridSpan="2">
                  <a:txBody>
                    <a:bodyPr/>
                    <a:lstStyle/>
                    <a:p>
                      <a:r>
                        <a:rPr lang="pt-BR" sz="2400" b="1" dirty="0"/>
                        <a:t>Título do programa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pt-BR" sz="2800" b="1" dirty="0" smtClean="0"/>
                        <a:t>LONDRINA MAIS SUAS (0009)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8909">
                <a:tc gridSpan="4"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Indicadores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Percentual de cobertura de famílias inseridas no PMTR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pt-BR" sz="1800" b="0" dirty="0"/>
                        <a:t>Somatório das famílias inseridas em Programas Municipais de Transferência de Renda (PMTR) dividido pelo número das famílias em extrema pobreza no Cadastro Único multiplicado por 100. 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pt-BR" sz="1800" b="0" dirty="0" smtClean="0"/>
                        <a:t>Referência </a:t>
                      </a:r>
                      <a:r>
                        <a:rPr lang="pt-BR" sz="1800" b="0" dirty="0"/>
                        <a:t>em 2021: 12% (Cadastro Único)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 dirty="0"/>
                        <a:t>2022:</a:t>
                      </a:r>
                      <a:r>
                        <a:rPr lang="pt-BR" sz="1800" b="0" dirty="0"/>
                        <a:t> 20%</a:t>
                      </a:r>
                    </a:p>
                    <a:p>
                      <a:r>
                        <a:rPr lang="pt-BR" sz="1800" b="1" dirty="0"/>
                        <a:t>2023:</a:t>
                      </a:r>
                      <a:r>
                        <a:rPr lang="pt-BR" sz="1800" b="0" dirty="0"/>
                        <a:t>  25%</a:t>
                      </a:r>
                    </a:p>
                    <a:p>
                      <a:r>
                        <a:rPr lang="pt-BR" sz="1800" b="1" dirty="0"/>
                        <a:t>2024:</a:t>
                      </a:r>
                      <a:r>
                        <a:rPr lang="pt-BR" sz="1800" b="0" dirty="0"/>
                        <a:t>  30% </a:t>
                      </a:r>
                    </a:p>
                    <a:p>
                      <a:r>
                        <a:rPr lang="pt-BR" sz="1800" b="1" dirty="0"/>
                        <a:t>2025:</a:t>
                      </a:r>
                      <a:r>
                        <a:rPr lang="pt-BR" sz="1800" b="0" dirty="0"/>
                        <a:t>  35%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Percentual de cobertura da Proteção Social nos territórios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/>
                        <a:t>Total do atendimento e/ou acompanhamento anual nos CRAS e CREAS dividido pelo total de famílias </a:t>
                      </a:r>
                      <a:r>
                        <a:rPr lang="pt-BR" sz="1800" b="0" dirty="0" err="1"/>
                        <a:t>demandatárias</a:t>
                      </a:r>
                      <a:r>
                        <a:rPr lang="pt-BR" sz="1800" b="0" dirty="0"/>
                        <a:t> no exercício dos serviços Proteção Social no território, multiplicado por 100. </a:t>
                      </a:r>
                      <a:endParaRPr lang="pt-BR" sz="1800" b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 smtClean="0"/>
                        <a:t>Referência </a:t>
                      </a:r>
                      <a:r>
                        <a:rPr lang="pt-BR" sz="1800" b="0" dirty="0"/>
                        <a:t>em 2021: 42%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 dirty="0"/>
                        <a:t>2022: </a:t>
                      </a:r>
                      <a:r>
                        <a:rPr lang="pt-BR" sz="1800" b="0" dirty="0"/>
                        <a:t>43%</a:t>
                      </a:r>
                    </a:p>
                    <a:p>
                      <a:r>
                        <a:rPr lang="pt-BR" sz="1800" b="1" dirty="0"/>
                        <a:t>2023: </a:t>
                      </a:r>
                      <a:r>
                        <a:rPr lang="pt-BR" sz="1800" b="0" dirty="0"/>
                        <a:t>45%</a:t>
                      </a:r>
                    </a:p>
                    <a:p>
                      <a:r>
                        <a:rPr lang="pt-BR" sz="1800" b="1" dirty="0"/>
                        <a:t>2024: </a:t>
                      </a:r>
                      <a:r>
                        <a:rPr lang="pt-BR" sz="1800" b="0" dirty="0"/>
                        <a:t>48%</a:t>
                      </a:r>
                    </a:p>
                    <a:p>
                      <a:r>
                        <a:rPr lang="pt-BR" sz="1800" b="1" dirty="0"/>
                        <a:t>2025: </a:t>
                      </a:r>
                      <a:r>
                        <a:rPr lang="pt-BR" sz="1800" b="0" dirty="0"/>
                        <a:t>50%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15313899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Indicador de Desenvolvimento dos Conselhos Municipais de Assistência Social 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/>
                        <a:t>Verificação anual da nota </a:t>
                      </a:r>
                      <a:r>
                        <a:rPr lang="pt-BR" sz="1800" b="0" dirty="0" smtClean="0"/>
                        <a:t>atribuída </a:t>
                      </a:r>
                      <a:r>
                        <a:rPr lang="pt-BR" sz="1800" b="0" dirty="0"/>
                        <a:t>ao </a:t>
                      </a:r>
                      <a:r>
                        <a:rPr lang="pt-BR" sz="1800" b="0" dirty="0" smtClean="0"/>
                        <a:t>Conselho Municipal de Assistência Social pelo </a:t>
                      </a:r>
                      <a:r>
                        <a:rPr lang="pt-BR" sz="1800" b="0" dirty="0"/>
                        <a:t>Conselho Nacional de Assistência Social por meio do </a:t>
                      </a:r>
                      <a:r>
                        <a:rPr lang="pt-BR" sz="1800" b="0" dirty="0" err="1"/>
                        <a:t>IDConselho</a:t>
                      </a:r>
                      <a:r>
                        <a:rPr lang="pt-BR" sz="1800" b="0" dirty="0" smtClean="0"/>
                        <a:t>, o qual é </a:t>
                      </a:r>
                      <a:r>
                        <a:rPr lang="pt-BR" sz="1800" b="0" dirty="0"/>
                        <a:t>formado pelas variáveis: Estrutura administrativa, Dinâmica de Funcionamento e Composição. </a:t>
                      </a:r>
                      <a:endParaRPr lang="pt-BR" sz="1800" b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 smtClean="0"/>
                        <a:t>Referência </a:t>
                      </a:r>
                      <a:r>
                        <a:rPr lang="pt-BR" sz="1800" b="0" dirty="0"/>
                        <a:t>em 2021: 4,33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 dirty="0"/>
                        <a:t>2022: </a:t>
                      </a:r>
                      <a:r>
                        <a:rPr lang="pt-BR" sz="1800" b="0" dirty="0"/>
                        <a:t>4,53</a:t>
                      </a:r>
                    </a:p>
                    <a:p>
                      <a:r>
                        <a:rPr lang="pt-BR" sz="1800" b="1" dirty="0"/>
                        <a:t>2023: </a:t>
                      </a:r>
                      <a:r>
                        <a:rPr lang="pt-BR" sz="1800" b="0" dirty="0"/>
                        <a:t>4,73</a:t>
                      </a:r>
                    </a:p>
                    <a:p>
                      <a:r>
                        <a:rPr lang="pt-BR" sz="1800" b="1" dirty="0"/>
                        <a:t>2024: </a:t>
                      </a:r>
                      <a:r>
                        <a:rPr lang="pt-BR" sz="1800" b="0" dirty="0"/>
                        <a:t>4,83</a:t>
                      </a:r>
                    </a:p>
                    <a:p>
                      <a:r>
                        <a:rPr lang="pt-BR" sz="1800" b="1" dirty="0"/>
                        <a:t>2025: </a:t>
                      </a:r>
                      <a:r>
                        <a:rPr lang="pt-BR" sz="1800" b="0" dirty="0"/>
                        <a:t>5,00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3267208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Garantia da ampliação do valor dos benefícios </a:t>
                      </a:r>
                      <a:r>
                        <a:rPr lang="pt-BR" sz="1800" b="1" dirty="0" err="1"/>
                        <a:t>socioassitenciais</a:t>
                      </a:r>
                      <a:endParaRPr lang="pt-BR" sz="18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/>
                        <a:t>Somatória anual do valor dos benefícios dos Programas socioassistenciais, a partir de R$ 275,00, tendo como meta o valor de R$ 308,00 ao final dos quatro </a:t>
                      </a:r>
                      <a:r>
                        <a:rPr lang="pt-BR" sz="1800" b="0" dirty="0" smtClean="0"/>
                        <a:t>anos.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dirty="0" smtClean="0"/>
                        <a:t>Referência </a:t>
                      </a:r>
                      <a:r>
                        <a:rPr lang="pt-BR" sz="1800" b="0" dirty="0"/>
                        <a:t>em 2021: R$ 275,00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b="1" dirty="0"/>
                        <a:t>2022: </a:t>
                      </a:r>
                      <a:r>
                        <a:rPr lang="pt-BR" sz="1800" b="0" dirty="0"/>
                        <a:t>283,00</a:t>
                      </a:r>
                    </a:p>
                    <a:p>
                      <a:r>
                        <a:rPr lang="pt-BR" sz="1800" b="1" dirty="0"/>
                        <a:t>2023: </a:t>
                      </a:r>
                      <a:r>
                        <a:rPr lang="pt-BR" sz="1800" b="0" dirty="0"/>
                        <a:t>291,00</a:t>
                      </a:r>
                    </a:p>
                    <a:p>
                      <a:r>
                        <a:rPr lang="pt-BR" sz="1800" b="1" dirty="0"/>
                        <a:t>2024: </a:t>
                      </a:r>
                      <a:r>
                        <a:rPr lang="pt-BR" sz="1800" b="0" dirty="0"/>
                        <a:t>300,00</a:t>
                      </a:r>
                    </a:p>
                    <a:p>
                      <a:r>
                        <a:rPr lang="pt-BR" sz="1800" b="1" dirty="0"/>
                        <a:t>2025: </a:t>
                      </a:r>
                      <a:r>
                        <a:rPr lang="pt-BR" sz="1800" b="0" dirty="0"/>
                        <a:t>308,00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54274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56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-18053"/>
            <a:ext cx="12029440" cy="838282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(função 08)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831481"/>
              </p:ext>
            </p:extLst>
          </p:nvPr>
        </p:nvGraphicFramePr>
        <p:xfrm>
          <a:off x="0" y="1028186"/>
          <a:ext cx="1214120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0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50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32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63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762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4153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2280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/>
                        <a:t>5.010</a:t>
                      </a:r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Estruturação</a:t>
                      </a:r>
                      <a:r>
                        <a:rPr lang="pt-BR" sz="1600" baseline="0" dirty="0"/>
                        <a:t> do órgão gestor do SUAS no </a:t>
                      </a:r>
                      <a:r>
                        <a:rPr lang="pt-BR" sz="1600" baseline="0" dirty="0" smtClean="0"/>
                        <a:t>Município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Unidade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52</a:t>
                      </a:r>
                    </a:p>
                    <a:p>
                      <a:r>
                        <a:rPr lang="pt-BR" sz="1600" dirty="0" smtClean="0"/>
                        <a:t>53</a:t>
                      </a:r>
                    </a:p>
                    <a:p>
                      <a:r>
                        <a:rPr lang="pt-BR" sz="1600" dirty="0" smtClean="0"/>
                        <a:t>53</a:t>
                      </a:r>
                    </a:p>
                    <a:p>
                      <a:r>
                        <a:rPr lang="pt-BR" sz="1600" dirty="0" smtClean="0"/>
                        <a:t>53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/>
                        <a:t>Aquisição de equipamentos</a:t>
                      </a:r>
                      <a:r>
                        <a:rPr lang="pt-BR" sz="1500" baseline="0" dirty="0"/>
                        <a:t> e mobiliários em geral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Reforma/construção/ampliação </a:t>
                      </a:r>
                      <a:r>
                        <a:rPr lang="pt-BR" sz="1500" baseline="0" dirty="0"/>
                        <a:t>de espaços /equipamentos públicos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 6.000,00(L)</a:t>
                      </a:r>
                      <a:r>
                        <a:rPr lang="pt-BR" sz="1500" baseline="0" dirty="0" smtClean="0"/>
                        <a:t> e 50.000,00 (V)</a:t>
                      </a: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2023: 7.000,00 (L) e 3.000,00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2024: 7.000,00 (L) e 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2025: 8.000,00 (L)</a:t>
                      </a:r>
                      <a:r>
                        <a:rPr lang="pt-BR" sz="1500" baseline="0" dirty="0" smtClean="0"/>
                        <a:t> e 0,00 (V)</a:t>
                      </a: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/>
                        <a:t>6.013</a:t>
                      </a:r>
                    </a:p>
                    <a:p>
                      <a:endParaRPr lang="pt-BR" sz="1600" dirty="0"/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Manutenção do órgão gestor do SUAS no Município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Capacitação e aperfeiçoamento de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Implantação</a:t>
                      </a:r>
                      <a:r>
                        <a:rPr lang="pt-BR" sz="1500" baseline="0" dirty="0" smtClean="0"/>
                        <a:t> e ampliação de projetos/programas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 despesa com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tutoria quando de formação pelo AVA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Qualificação das ofertas da Política de Assistência Social e de garantia de direitos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Realização de estudos e pesquisas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 34.798.000,00 (L) e 200.000,00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2023: 36.693.000,00 (L) e 48.000,00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2024: 38.792.000,00 (L) e 81.000,00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2025: 41.011.000,00</a:t>
                      </a:r>
                      <a:r>
                        <a:rPr lang="pt-BR" sz="1500" baseline="0" dirty="0" smtClean="0"/>
                        <a:t> (L) e 84.000,00 (V)</a:t>
                      </a:r>
                      <a:endParaRPr lang="pt-BR" sz="15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BE18A29-3DAE-4F80-9E52-C978455B1809}"/>
              </a:ext>
            </a:extLst>
          </p:cNvPr>
          <p:cNvSpPr txBox="1"/>
          <p:nvPr/>
        </p:nvSpPr>
        <p:spPr>
          <a:xfrm>
            <a:off x="252500" y="612498"/>
            <a:ext cx="9987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Na Unidade </a:t>
            </a:r>
            <a:r>
              <a:rPr lang="pt-BR" sz="2400" b="1" dirty="0"/>
              <a:t>25.010 – Coordenação Geral </a:t>
            </a:r>
            <a:r>
              <a:rPr lang="pt-BR" sz="2400" b="1" dirty="0" smtClean="0"/>
              <a:t>– SMAS: </a:t>
            </a:r>
            <a:r>
              <a:rPr lang="pt-BR" sz="2400" dirty="0" smtClean="0"/>
              <a:t>um projeto e uma atividade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06156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3719"/>
            <a:ext cx="12029440" cy="819350"/>
          </a:xfrm>
        </p:spPr>
        <p:txBody>
          <a:bodyPr/>
          <a:lstStyle/>
          <a:p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725120"/>
              </p:ext>
            </p:extLst>
          </p:nvPr>
        </p:nvGraphicFramePr>
        <p:xfrm>
          <a:off x="111762" y="1886679"/>
          <a:ext cx="12029439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4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23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82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8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56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9972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9613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5.013</a:t>
                      </a:r>
                    </a:p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Estruturação</a:t>
                      </a:r>
                      <a:r>
                        <a:rPr lang="pt-BR" sz="1600" baseline="0" dirty="0">
                          <a:solidFill>
                            <a:schemeClr val="tx1"/>
                          </a:solidFill>
                        </a:rPr>
                        <a:t> da Proteção Social e da Gestão no SUAS - FMAS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Global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>
                          <a:solidFill>
                            <a:schemeClr val="tx1"/>
                          </a:solidFill>
                        </a:rPr>
                        <a:t>Aquisição de equipamentos</a:t>
                      </a:r>
                      <a:r>
                        <a:rPr lang="pt-BR" sz="1500" baseline="0" dirty="0">
                          <a:solidFill>
                            <a:schemeClr val="tx1"/>
                          </a:solidFill>
                        </a:rPr>
                        <a:t> e mobiliários em geral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Reforma/construção/ampliação </a:t>
                      </a:r>
                      <a:r>
                        <a:rPr lang="pt-BR" sz="1500" baseline="0" dirty="0">
                          <a:solidFill>
                            <a:schemeClr val="tx1"/>
                          </a:solidFill>
                        </a:rPr>
                        <a:t>de espaços /equipamentos 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públicos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Implantação/ampliação de projetos/programas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Contratação de projetos complementares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Qualificação das ofertas da Política de Assistência social e de garantia de direitos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Realização de estudos e pesquisas</a:t>
                      </a: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2022: 4.000,00 (L) e 1.525.000,00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2023: 4.000,00 (L)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e 1.404.000,00 (V)</a:t>
                      </a:r>
                      <a:endParaRPr lang="pt-BR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2024: 4.000,00 (L) e 1.404.000,00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2025: 4.000,00 (L) e 1.404.000,00 (V)</a:t>
                      </a: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65807" y="832970"/>
            <a:ext cx="11777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Unidade 25.030 – </a:t>
            </a:r>
            <a:r>
              <a:rPr lang="pt-BR" sz="2800" b="1" dirty="0" smtClean="0"/>
              <a:t>Fundo Municipal de Assistência Social – FMAS: </a:t>
            </a:r>
            <a:r>
              <a:rPr lang="pt-BR" sz="2800" dirty="0" smtClean="0"/>
              <a:t>dois projetos e cinco atividades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701700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3719"/>
            <a:ext cx="12029440" cy="819350"/>
          </a:xfrm>
        </p:spPr>
        <p:txBody>
          <a:bodyPr/>
          <a:lstStyle/>
          <a:p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985233"/>
              </p:ext>
            </p:extLst>
          </p:nvPr>
        </p:nvGraphicFramePr>
        <p:xfrm>
          <a:off x="111762" y="1886679"/>
          <a:ext cx="12029439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4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23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82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68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56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9972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9613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5.014</a:t>
                      </a:r>
                    </a:p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Estruturação para o exercício do Controle Social no </a:t>
                      </a:r>
                      <a:r>
                        <a:rPr lang="pt-BR" sz="1600" baseline="0" dirty="0">
                          <a:solidFill>
                            <a:schemeClr val="tx1"/>
                          </a:solidFill>
                        </a:rPr>
                        <a:t>SUAS 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Global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Aquisição de equipamentos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e mobiliários em geral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Reforma/ampliação de espaços /equipamentos públicos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Contratação de serviços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Implantação/ampliação de projetos/programas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Contratação de projetos complementares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2022: 2.000,00 (L) e 21.000,00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(V)</a:t>
                      </a:r>
                      <a:endParaRPr lang="pt-BR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2023: 1.000,00 (L) e 19.000,00 (V)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2024: 1.000,00 (L) e 19.000,00 (V)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2025: 1.000,00 (L) e 18.000,00 (V)</a:t>
                      </a:r>
                      <a:endParaRPr lang="pt-BR" sz="15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65807" y="832970"/>
            <a:ext cx="11777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Unidade 25.030 – </a:t>
            </a:r>
            <a:r>
              <a:rPr lang="pt-BR" sz="2800" b="1" dirty="0" smtClean="0"/>
              <a:t>Fundo Municipal de Assistência Social – FMAS: </a:t>
            </a:r>
            <a:r>
              <a:rPr lang="pt-BR" sz="2800" dirty="0" smtClean="0"/>
              <a:t>dois projetos e cinco atividades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122008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-83369"/>
            <a:ext cx="12029440" cy="746310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827244"/>
              </p:ext>
            </p:extLst>
          </p:nvPr>
        </p:nvGraphicFramePr>
        <p:xfrm>
          <a:off x="47352" y="1264717"/>
          <a:ext cx="12076067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3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67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20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0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75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6227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99643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3530">
                <a:tc>
                  <a:txBody>
                    <a:bodyPr/>
                    <a:lstStyle/>
                    <a:p>
                      <a:r>
                        <a:rPr lang="pt-BR" sz="1600" dirty="0"/>
                        <a:t>6.016</a:t>
                      </a:r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66,50%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Manutenção e ampliação da Proteção Social Básica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100%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Contratação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Implantação/ampliação de projetos/programas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Manutenção da despesa com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Pagamento de tutoria quando de formação pelo AVA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Realização do </a:t>
                      </a:r>
                      <a:r>
                        <a:rPr lang="pt-BR" sz="1600" baseline="0" dirty="0" err="1" smtClean="0">
                          <a:solidFill>
                            <a:schemeClr val="tx1"/>
                          </a:solidFill>
                        </a:rPr>
                        <a:t>cofinanciamento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e auxílio à rede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Qualificação das ofertas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Apoio a outros órgãos municipais em atividades afetas à política de assistência social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2022: 15.689.000,00 (L) e 5.841.000,00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2023: 10.854.000,00 (L) e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6.092.000,00 (V)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2024: 10.854.000,00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(L) e 6.185.000,00 (V)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2025: 10.854.000,00 (L) e 6.278.000,00 (V)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9070">
                <a:tc rowSpan="2">
                  <a:txBody>
                    <a:bodyPr/>
                    <a:lstStyle/>
                    <a:p>
                      <a:r>
                        <a:rPr lang="pt-BR" sz="1600" dirty="0"/>
                        <a:t>6.017</a:t>
                      </a:r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74%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sz="1600" dirty="0"/>
                        <a:t>Manutenção e ampliação da Proteção Social Especial - FMAS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sz="1600" dirty="0"/>
                        <a:t>25.030 – FMAS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t-BR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6262125"/>
                  </a:ext>
                </a:extLst>
              </a:tr>
              <a:tr h="17526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2022: 15.544.000,00 (L) e 6.621.000,00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2023: 15.555.000,00 (L) e 7.185.000,00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2024: 17.825.000,00 (L) e 7.028.000,00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2025: 15.065.000,00 (L) e 7.108.000,00 (V)</a:t>
                      </a: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31516" y="662941"/>
            <a:ext cx="971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Unidade 25.030 – Fundo Municipal de Assistência Social – FMAS</a:t>
            </a:r>
          </a:p>
        </p:txBody>
      </p:sp>
    </p:spTree>
    <p:extLst>
      <p:ext uri="{BB962C8B-B14F-4D97-AF65-F5344CB8AC3E}">
        <p14:creationId xmlns:p14="http://schemas.microsoft.com/office/powerpoint/2010/main" val="3266634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-28939"/>
            <a:ext cx="12029440" cy="845370"/>
          </a:xfrm>
        </p:spPr>
        <p:txBody>
          <a:bodyPr/>
          <a:lstStyle/>
          <a:p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70702"/>
              </p:ext>
            </p:extLst>
          </p:nvPr>
        </p:nvGraphicFramePr>
        <p:xfrm>
          <a:off x="265808" y="1303358"/>
          <a:ext cx="11599623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37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46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80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46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0094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6.018</a:t>
                      </a:r>
                    </a:p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Manutenção e ampliação dos benefícios e transferência de renda no SUAS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Capacitação e aperfeiçoamento de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 despesa com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Pagamento de auxílios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financeiros a pessoas físicas na forma da lei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Pagamento de tutoria quando de formação pelo AVA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Qualificação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das ofertas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Pagamento de benefício, transferência de renda e subsídios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Apoio a outros órgãos municipais em atividades afetas à Política de Assistência Social</a:t>
                      </a: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2022: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19.274.000,00 (L) e 14.024.000,00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146.381.000,00 (L) e 14.023.000,00 (V)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2024: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 11.381.000,00 (L) e 14.746.000,00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2025: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600" dirty="0" smtClean="0">
                          <a:solidFill>
                            <a:schemeClr val="tx1"/>
                          </a:solidFill>
                        </a:rPr>
                        <a:t>11.381.000,00</a:t>
                      </a:r>
                      <a:r>
                        <a:rPr lang="pt-BR" sz="1600" baseline="0" dirty="0" smtClean="0">
                          <a:solidFill>
                            <a:schemeClr val="tx1"/>
                          </a:solidFill>
                        </a:rPr>
                        <a:t> (L) e 15.577.000,00 (V)</a:t>
                      </a:r>
                      <a:endParaRPr lang="pt-B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65806" y="733131"/>
            <a:ext cx="971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Unidade 25.030 – Fundo Municipal de Assistência Social – FMAS</a:t>
            </a:r>
          </a:p>
        </p:txBody>
      </p:sp>
    </p:spTree>
    <p:extLst>
      <p:ext uri="{BB962C8B-B14F-4D97-AF65-F5344CB8AC3E}">
        <p14:creationId xmlns:p14="http://schemas.microsoft.com/office/powerpoint/2010/main" val="176143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-137799"/>
            <a:ext cx="12029440" cy="845370"/>
          </a:xfrm>
        </p:spPr>
        <p:txBody>
          <a:bodyPr/>
          <a:lstStyle/>
          <a:p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441224"/>
              </p:ext>
            </p:extLst>
          </p:nvPr>
        </p:nvGraphicFramePr>
        <p:xfrm>
          <a:off x="309352" y="1161838"/>
          <a:ext cx="1159962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7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89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00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88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0059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61462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6.019</a:t>
                      </a:r>
                    </a:p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Manutenção das atividades de Gestão do SUAS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Capacitação e aperfeiçoamento de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Implantação/ampliação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de projetos/programas</a:t>
                      </a:r>
                      <a:endParaRPr lang="pt-BR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 despesa com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 de Projetos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complementares</a:t>
                      </a:r>
                      <a:endParaRPr lang="pt-BR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Qualificação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das ofertas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Realização de estudos e pesquisas</a:t>
                      </a: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2022: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135.000,00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148.000,00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2024: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150.000,00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2025: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152.000,00 (V)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65806" y="602502"/>
            <a:ext cx="971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Unidade 25.030 – Fundo Municipal de Assistência Social – FMAS</a:t>
            </a:r>
          </a:p>
        </p:txBody>
      </p:sp>
    </p:spTree>
    <p:extLst>
      <p:ext uri="{BB962C8B-B14F-4D97-AF65-F5344CB8AC3E}">
        <p14:creationId xmlns:p14="http://schemas.microsoft.com/office/powerpoint/2010/main" val="1806550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60" y="-137799"/>
            <a:ext cx="12029440" cy="845370"/>
          </a:xfrm>
        </p:spPr>
        <p:txBody>
          <a:bodyPr/>
          <a:lstStyle/>
          <a:p>
            <a:r>
              <a:rPr lang="pt-B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Assistência Social (cont.)</a:t>
            </a: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430199"/>
              </p:ext>
            </p:extLst>
          </p:nvPr>
        </p:nvGraphicFramePr>
        <p:xfrm>
          <a:off x="309352" y="1161838"/>
          <a:ext cx="11599624" cy="443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31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74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14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9079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85262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6.020</a:t>
                      </a:r>
                    </a:p>
                    <a:p>
                      <a:endParaRPr lang="pt-BR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OCA: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Fomento ao exercício do Controle Social e à participação no SUAS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25.030 –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Capacitação e aperfeiçoamento de pessoal/conselheiros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>
                          <a:solidFill>
                            <a:schemeClr val="tx1"/>
                          </a:solidFill>
                        </a:rPr>
                        <a:t>Contratação</a:t>
                      </a: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Qualificação das ofertas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>
                          <a:solidFill>
                            <a:schemeClr val="tx1"/>
                          </a:solidFill>
                        </a:rPr>
                        <a:t>Realização de estudos e pesquisas</a:t>
                      </a: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29.000,00 (L) e 41.000,00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2023: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108.000,00 (L) e 83.000,00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2024: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49.000,00 (L) e 40.000,00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2025: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400" dirty="0" smtClean="0">
                          <a:solidFill>
                            <a:schemeClr val="tx1"/>
                          </a:solidFill>
                        </a:rPr>
                        <a:t>110.000,00 (L) e 87.000,00 (V)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t-BR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9180695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E57BF83-A6A8-4DB3-82CE-FE5D0E56BD44}"/>
              </a:ext>
            </a:extLst>
          </p:cNvPr>
          <p:cNvSpPr txBox="1"/>
          <p:nvPr/>
        </p:nvSpPr>
        <p:spPr>
          <a:xfrm>
            <a:off x="265806" y="602502"/>
            <a:ext cx="971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Unidade 25.030 – Fundo Municipal de Assistência Social – FMAS</a:t>
            </a:r>
          </a:p>
        </p:txBody>
      </p:sp>
    </p:spTree>
    <p:extLst>
      <p:ext uri="{BB962C8B-B14F-4D97-AF65-F5344CB8AC3E}">
        <p14:creationId xmlns:p14="http://schemas.microsoft.com/office/powerpoint/2010/main" val="1578554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893423"/>
              </p:ext>
            </p:extLst>
          </p:nvPr>
        </p:nvGraphicFramePr>
        <p:xfrm>
          <a:off x="0" y="18958"/>
          <a:ext cx="12268200" cy="70138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2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053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9489">
                <a:tc gridSpan="2">
                  <a:txBody>
                    <a:bodyPr/>
                    <a:lstStyle/>
                    <a:p>
                      <a:pPr algn="ctr"/>
                      <a:r>
                        <a:rPr lang="pt-BR" sz="3200" dirty="0"/>
                        <a:t>PROGRAMA DA POLÍTICA DE PROTEÇÃO À CRIANÇA E AO ADOLESCENTE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r>
                        <a:rPr lang="pt-BR" sz="2400" b="1" dirty="0"/>
                        <a:t>Título do programa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800" b="1" dirty="0"/>
                        <a:t>LONDRINA MAIS CIDADANIA PARA CRIANÇAS E </a:t>
                      </a:r>
                      <a:r>
                        <a:rPr lang="pt-BR" sz="2800" b="1" dirty="0" smtClean="0"/>
                        <a:t>ADOLESCENTES (0010)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736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Contextualização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dirty="0"/>
                        <a:t>Ver arquivo anexo.</a:t>
                      </a: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Objetivo reduzido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/>
                        <a:t>Afirmar a prioridade absoluta de crianças e adolescentes no acesso às políticas públicas, fortalecendo a rede de atendimento intersetorial e os operadores do Sistema de Garantia de Direitos afetos à esfera municipal.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6974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Objetivos específicos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6025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Promover e articular a implementação de ações voltadas à ampliação da proteção integral de crianças e adolescentes</a:t>
                      </a:r>
                      <a:endParaRPr lang="pt-BR" sz="20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738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Fomentar ações transversais, planejadas e articuladas entre as políticas públicas, de modo a formar e qualificar a rede que integra o Sistema de Garantia de Direitos da Criança e do Adolescente</a:t>
                      </a:r>
                      <a:endParaRPr lang="pt-BR" sz="20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8948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Manter o Conselho Municipal dos Direitos da Criança e do Adolescente (CMDCA) e o Conselho Tutelar (CT).</a:t>
                      </a:r>
                      <a:endParaRPr lang="pt-BR" sz="20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978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961862"/>
              </p:ext>
            </p:extLst>
          </p:nvPr>
        </p:nvGraphicFramePr>
        <p:xfrm>
          <a:off x="0" y="18958"/>
          <a:ext cx="12268201" cy="69730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59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92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28121">
                  <a:extLst>
                    <a:ext uri="{9D8B030D-6E8A-4147-A177-3AD203B41FA5}">
                      <a16:colId xmlns:a16="http://schemas.microsoft.com/office/drawing/2014/main" xmlns="" val="2842343512"/>
                    </a:ext>
                  </a:extLst>
                </a:gridCol>
                <a:gridCol w="2294861">
                  <a:extLst>
                    <a:ext uri="{9D8B030D-6E8A-4147-A177-3AD203B41FA5}">
                      <a16:colId xmlns:a16="http://schemas.microsoft.com/office/drawing/2014/main" xmlns="" val="3463755067"/>
                    </a:ext>
                  </a:extLst>
                </a:gridCol>
              </a:tblGrid>
              <a:tr h="589489">
                <a:tc gridSpan="4">
                  <a:txBody>
                    <a:bodyPr/>
                    <a:lstStyle/>
                    <a:p>
                      <a:pPr algn="ctr"/>
                      <a:r>
                        <a:rPr lang="pt-BR" sz="3200" dirty="0"/>
                        <a:t>PROGRAMA DA POLÍTICA DE PROTEÇÃO À CRIANÇA E AO ADOLESCENTE (cont.)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5792">
                <a:tc>
                  <a:txBody>
                    <a:bodyPr/>
                    <a:lstStyle/>
                    <a:p>
                      <a:r>
                        <a:rPr lang="pt-BR" sz="2400" b="1" dirty="0"/>
                        <a:t>Título do programa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800" b="1" dirty="0"/>
                        <a:t>LONDRINA MAIS CIDADANIA PARA CRIANÇAS E </a:t>
                      </a:r>
                      <a:r>
                        <a:rPr lang="pt-BR" sz="2800" b="1" dirty="0" smtClean="0"/>
                        <a:t>ADOLESCENTES (0010)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8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7012">
                <a:tc gridSpan="4"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Indicadores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20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386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Londrina amplia a proteção integral a crianças e adolescentes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r>
                        <a:rPr lang="pt-BR" sz="2000" b="0" dirty="0"/>
                        <a:t>Quantidade de metas ampliadas no Serviço de Convivência e Fortalecimento de Vínculos para crianças e adolescentes. </a:t>
                      </a:r>
                    </a:p>
                    <a:p>
                      <a:endParaRPr lang="pt-BR" sz="2000" b="0" dirty="0"/>
                    </a:p>
                    <a:p>
                      <a:r>
                        <a:rPr lang="pt-BR" sz="2000" b="0" dirty="0"/>
                        <a:t>Referência em 2021: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/>
                        <a:t>Quantidade de metas ampliadas no Serviço de Convivência e Fortalecimento de Vínculos para crianças e adolescentes.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pt-BR" sz="2000" b="0" dirty="0"/>
                        <a:t>Referência em 2021: 3.300 vagas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2022:</a:t>
                      </a:r>
                      <a:r>
                        <a:rPr lang="pt-BR" sz="2000" b="0" dirty="0"/>
                        <a:t> 3.500</a:t>
                      </a:r>
                    </a:p>
                    <a:p>
                      <a:r>
                        <a:rPr lang="pt-BR" sz="2000" b="1" dirty="0"/>
                        <a:t>2023:</a:t>
                      </a:r>
                      <a:r>
                        <a:rPr lang="pt-BR" sz="2000" b="0" dirty="0"/>
                        <a:t> 3.700</a:t>
                      </a:r>
                    </a:p>
                    <a:p>
                      <a:r>
                        <a:rPr lang="pt-BR" sz="2000" b="1" dirty="0"/>
                        <a:t>2024:</a:t>
                      </a:r>
                      <a:r>
                        <a:rPr lang="pt-BR" sz="2000" b="0" dirty="0"/>
                        <a:t> 3.900</a:t>
                      </a:r>
                    </a:p>
                    <a:p>
                      <a:r>
                        <a:rPr lang="pt-BR" sz="2000" b="1" dirty="0"/>
                        <a:t>2025:</a:t>
                      </a:r>
                      <a:r>
                        <a:rPr lang="pt-BR" sz="2000" b="0" dirty="0"/>
                        <a:t> 4.100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5386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Londrina qualifica o atendimento a crianças e adolescentes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dirty="0"/>
                        <a:t>Quantidade anual de horas de formação profissional realizadas com as equipes atuantes nos serviços da rede de proteção a crianças e adolescentes e conselhos. Referência em 2021:</a:t>
                      </a:r>
                    </a:p>
                    <a:p>
                      <a:r>
                        <a:rPr lang="pt-BR" sz="2000" b="0" dirty="0"/>
                        <a:t>2022:</a:t>
                      </a:r>
                    </a:p>
                    <a:p>
                      <a:r>
                        <a:rPr lang="pt-BR" sz="2000" b="0" dirty="0"/>
                        <a:t>2023:</a:t>
                      </a:r>
                    </a:p>
                    <a:p>
                      <a:r>
                        <a:rPr lang="pt-BR" sz="2000" b="0" dirty="0"/>
                        <a:t>2024:</a:t>
                      </a:r>
                    </a:p>
                    <a:p>
                      <a:r>
                        <a:rPr lang="pt-BR" sz="2000" b="0" dirty="0"/>
                        <a:t>2025:</a:t>
                      </a:r>
                    </a:p>
                    <a:p>
                      <a:r>
                        <a:rPr lang="pt-BR" sz="2000" b="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dirty="0"/>
                        <a:t>Quantidade anual de horas de formação profissional realizadas com as equipes atuantes nos serviços da rede de proteção a crianças e adolescentes e conselhos.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dirty="0"/>
                        <a:t>Referência em 2021: 80 horas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2022:</a:t>
                      </a:r>
                      <a:r>
                        <a:rPr lang="pt-BR" sz="2000" b="0" dirty="0"/>
                        <a:t>  90 h</a:t>
                      </a:r>
                    </a:p>
                    <a:p>
                      <a:r>
                        <a:rPr lang="pt-BR" sz="2000" b="1" dirty="0"/>
                        <a:t>2023:</a:t>
                      </a:r>
                      <a:r>
                        <a:rPr lang="pt-BR" sz="2000" b="0" dirty="0"/>
                        <a:t> 100 h</a:t>
                      </a:r>
                    </a:p>
                    <a:p>
                      <a:r>
                        <a:rPr lang="pt-BR" sz="2000" b="1" dirty="0"/>
                        <a:t>2024:</a:t>
                      </a:r>
                      <a:r>
                        <a:rPr lang="pt-BR" sz="2000" b="0" dirty="0"/>
                        <a:t> 110 h</a:t>
                      </a:r>
                    </a:p>
                    <a:p>
                      <a:r>
                        <a:rPr lang="pt-BR" sz="2000" b="1" dirty="0"/>
                        <a:t>2025:</a:t>
                      </a:r>
                      <a:r>
                        <a:rPr lang="pt-BR" sz="2000" b="0" dirty="0"/>
                        <a:t> 120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15313899"/>
                  </a:ext>
                </a:extLst>
              </a:tr>
              <a:tr h="465386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Londrina no aprimoramento do acolhimento a crianças e adolescentes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r>
                        <a:rPr lang="pt-BR" sz="2000" b="0" dirty="0"/>
                        <a:t>Ampliação das metas de atendimento no serviço de acolhimento familiar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/>
                        <a:t>Ampliação das metas de atendimento no serviço de acolhimento familiar.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dirty="0"/>
                        <a:t>Referência em 2021: 40 metas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2022:</a:t>
                      </a:r>
                      <a:r>
                        <a:rPr lang="pt-BR" sz="2000" b="0" dirty="0"/>
                        <a:t> 48</a:t>
                      </a:r>
                    </a:p>
                    <a:p>
                      <a:r>
                        <a:rPr lang="pt-BR" sz="2000" b="1" dirty="0"/>
                        <a:t>2023: </a:t>
                      </a:r>
                      <a:r>
                        <a:rPr lang="pt-BR" sz="2000" b="0" dirty="0"/>
                        <a:t>52</a:t>
                      </a:r>
                    </a:p>
                    <a:p>
                      <a:r>
                        <a:rPr lang="pt-BR" sz="2000" b="1" dirty="0"/>
                        <a:t>2024:</a:t>
                      </a:r>
                      <a:r>
                        <a:rPr lang="pt-BR" sz="2000" b="0" dirty="0"/>
                        <a:t> 56</a:t>
                      </a:r>
                    </a:p>
                    <a:p>
                      <a:r>
                        <a:rPr lang="pt-BR" sz="2000" b="1" dirty="0"/>
                        <a:t>2025:</a:t>
                      </a:r>
                      <a:r>
                        <a:rPr lang="pt-BR" sz="2000" b="0" dirty="0"/>
                        <a:t> 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3267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16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Relembrando...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3200" dirty="0"/>
              <a:t>Em todo início de mandato a administração pública tem a obrigação estabelecida pela Constituição Federal de 1988 de elaborar o </a:t>
            </a:r>
            <a:r>
              <a:rPr lang="pt-BR" sz="3200" dirty="0" smtClean="0"/>
              <a:t>Plano Plurianual - PPA</a:t>
            </a:r>
            <a:r>
              <a:rPr lang="pt-BR" sz="3200" dirty="0"/>
              <a:t>;</a:t>
            </a:r>
          </a:p>
          <a:p>
            <a:r>
              <a:rPr lang="pt-BR" sz="3200" dirty="0"/>
              <a:t>O PPA consiste num documento orçamentário de planejamento das ações governamentais para o período de 4 anos, ou seja, do segundo ano de um mandato até o primeiro ano do mandato seguinte;</a:t>
            </a:r>
          </a:p>
          <a:p>
            <a:r>
              <a:rPr lang="pt-BR" sz="3200" dirty="0"/>
              <a:t>Estamos executando o último ano do PPA 2018-2021 e, concomitantemente, elaborando o PPA 2022-2025;</a:t>
            </a:r>
          </a:p>
        </p:txBody>
      </p:sp>
    </p:spTree>
    <p:extLst>
      <p:ext uri="{BB962C8B-B14F-4D97-AF65-F5344CB8AC3E}">
        <p14:creationId xmlns:p14="http://schemas.microsoft.com/office/powerpoint/2010/main" val="436313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1780" y="328812"/>
            <a:ext cx="12029440" cy="838282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</a:t>
            </a:r>
            <a:r>
              <a:rPr lang="pt-B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 e Adolescente (função 14)</a:t>
            </a:r>
            <a:endParaRPr lang="pt-B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601692"/>
              </p:ext>
            </p:extLst>
          </p:nvPr>
        </p:nvGraphicFramePr>
        <p:xfrm>
          <a:off x="424543" y="2495693"/>
          <a:ext cx="1144088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1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93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3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559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09006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5.011</a:t>
                      </a:r>
                      <a:endParaRPr lang="pt-BR" sz="1600" dirty="0"/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</a:t>
                      </a:r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Estruturação do Conselho Tutelar</a:t>
                      </a:r>
                      <a:r>
                        <a:rPr lang="pt-BR" sz="1600" baseline="0" dirty="0" smtClean="0"/>
                        <a:t> 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Global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/>
                        <a:t>Aquisição de equipamentos</a:t>
                      </a:r>
                      <a:r>
                        <a:rPr lang="pt-BR" sz="1500" baseline="0" dirty="0"/>
                        <a:t> e mobiliários em geral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Reforma/construção/ampliação </a:t>
                      </a:r>
                      <a:r>
                        <a:rPr lang="pt-BR" sz="1500" baseline="0" dirty="0"/>
                        <a:t>de espaços /equipamentos </a:t>
                      </a:r>
                      <a:r>
                        <a:rPr lang="pt-BR" sz="1500" baseline="0" dirty="0" smtClean="0"/>
                        <a:t>públicos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Contratação de projetos complementares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102.000,00 (L) e 1.293.000,00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2023: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603.000,00</a:t>
                      </a:r>
                      <a:r>
                        <a:rPr lang="pt-BR" sz="1500" baseline="0" dirty="0" smtClean="0"/>
                        <a:t> (V)</a:t>
                      </a: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2024: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603.000,00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2025: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603.000,00 (V)</a:t>
                      </a: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BE18A29-3DAE-4F80-9E52-C978455B1809}"/>
              </a:ext>
            </a:extLst>
          </p:cNvPr>
          <p:cNvSpPr txBox="1"/>
          <p:nvPr/>
        </p:nvSpPr>
        <p:spPr>
          <a:xfrm>
            <a:off x="276439" y="1406526"/>
            <a:ext cx="11747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Na Unidade 25.010 </a:t>
            </a:r>
            <a:r>
              <a:rPr lang="pt-BR" sz="2800" b="1" dirty="0"/>
              <a:t>– </a:t>
            </a:r>
            <a:r>
              <a:rPr lang="pt-BR" sz="2800" b="1" dirty="0" smtClean="0"/>
              <a:t>Coordenação Geral – SMAS: </a:t>
            </a:r>
            <a:r>
              <a:rPr lang="pt-BR" sz="2800" dirty="0" smtClean="0"/>
              <a:t>um projeto e uma atividade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5581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9475" y="69035"/>
            <a:ext cx="12029440" cy="838282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</a:t>
            </a:r>
            <a:r>
              <a:rPr lang="pt-B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 e Adolescente (função 14)</a:t>
            </a:r>
            <a:endParaRPr lang="pt-B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682503"/>
              </p:ext>
            </p:extLst>
          </p:nvPr>
        </p:nvGraphicFramePr>
        <p:xfrm>
          <a:off x="380999" y="1897526"/>
          <a:ext cx="11440888" cy="443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1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18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817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94854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6.014</a:t>
                      </a:r>
                      <a:endParaRPr lang="pt-BR" sz="1600" dirty="0"/>
                    </a:p>
                    <a:p>
                      <a:endParaRPr lang="pt-BR" sz="1600" dirty="0"/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</a:t>
                      </a:r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Manutenção das atividades do Conselho Tutelar e do CMDCA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25.010 – Coord.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Capacitação e aperfeiçoamento de pessoal/conselheiros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 despesa com pessoal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tutoria quando de formação pelo AVA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Qualificação das ofertas da Política de Assistência Social e de garantia de direitos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Realização de estudos e pesquisas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3.336.000,00 (L) e 14.000,00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2023: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3.571.000,00 (L) e 15.000,00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2024: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3.698.000,00 (L) e 15.000,00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2025: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3.870.000,00 (L) e 15.000,00 (V)</a:t>
                      </a: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BE18A29-3DAE-4F80-9E52-C978455B1809}"/>
              </a:ext>
            </a:extLst>
          </p:cNvPr>
          <p:cNvSpPr txBox="1"/>
          <p:nvPr/>
        </p:nvSpPr>
        <p:spPr>
          <a:xfrm>
            <a:off x="276439" y="1025529"/>
            <a:ext cx="11747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Na Unidade 25.010 </a:t>
            </a:r>
            <a:r>
              <a:rPr lang="pt-BR" sz="2800" b="1" dirty="0"/>
              <a:t>– </a:t>
            </a:r>
            <a:r>
              <a:rPr lang="pt-BR" sz="2800" b="1" dirty="0" smtClean="0"/>
              <a:t>Coordenação Geral – SMAS: </a:t>
            </a:r>
            <a:r>
              <a:rPr lang="pt-BR" sz="2800" dirty="0" smtClean="0"/>
              <a:t>um projeto e uma atividade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9895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759" y="187265"/>
            <a:ext cx="12029440" cy="838282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</a:t>
            </a:r>
            <a:r>
              <a:rPr lang="pt-B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 e Adolescente (função 14)</a:t>
            </a:r>
            <a:endParaRPr lang="pt-B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910753"/>
              </p:ext>
            </p:extLst>
          </p:nvPr>
        </p:nvGraphicFramePr>
        <p:xfrm>
          <a:off x="331984" y="2338321"/>
          <a:ext cx="11588992" cy="443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5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43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70114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91700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5.012</a:t>
                      </a:r>
                      <a:endParaRPr lang="pt-BR" sz="1600" dirty="0"/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</a:t>
                      </a:r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Fomento à estruturação e fortalecimento do CMDCA e rede de atendimento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25.020 </a:t>
                      </a:r>
                      <a:r>
                        <a:rPr lang="pt-BR" sz="1600" dirty="0"/>
                        <a:t>– </a:t>
                      </a:r>
                      <a:r>
                        <a:rPr lang="pt-BR" sz="1600" dirty="0" smtClean="0"/>
                        <a:t>FMDCA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Global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/>
                        <a:t>Aquisição de equipamentos</a:t>
                      </a:r>
                      <a:r>
                        <a:rPr lang="pt-BR" sz="1500" baseline="0" dirty="0"/>
                        <a:t> e mobiliários em geral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Reforma/construção/ampliação </a:t>
                      </a:r>
                      <a:r>
                        <a:rPr lang="pt-BR" sz="1500" baseline="0" dirty="0"/>
                        <a:t>de espaços /equipamentos </a:t>
                      </a:r>
                      <a:r>
                        <a:rPr lang="pt-BR" sz="1500" baseline="0" dirty="0" smtClean="0"/>
                        <a:t>públicos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Implantação/ampliação de projetos/programas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Contratação de projetos complementares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Qualificação das ofertas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5.000,00 (L)</a:t>
                      </a:r>
                      <a:r>
                        <a:rPr lang="pt-BR" sz="1500" baseline="0" dirty="0" smtClean="0"/>
                        <a:t> e 1.049.000,00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baseline="0" dirty="0" smtClean="0"/>
                        <a:t>2023: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baseline="0" dirty="0" smtClean="0"/>
                        <a:t>5.000,00 (L) e 1.034.000,00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baseline="0" dirty="0" smtClean="0"/>
                        <a:t>2024: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baseline="0" dirty="0" smtClean="0"/>
                        <a:t>5.000,00 (L) e 1.034.000,00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baseline="0" dirty="0" smtClean="0"/>
                        <a:t>2025: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500" baseline="0" dirty="0" smtClean="0"/>
                        <a:t>5.000,00 (L) e 1.034.000,00 (V)</a:t>
                      </a: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BE18A29-3DAE-4F80-9E52-C978455B1809}"/>
              </a:ext>
            </a:extLst>
          </p:cNvPr>
          <p:cNvSpPr txBox="1"/>
          <p:nvPr/>
        </p:nvSpPr>
        <p:spPr>
          <a:xfrm>
            <a:off x="331985" y="1243331"/>
            <a:ext cx="115889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Na Unidade 25.020 – Fundo Municipal dos Direitos da Criança e do Adolescente – FMDCA: </a:t>
            </a:r>
            <a:r>
              <a:rPr lang="pt-BR" sz="2800" dirty="0" smtClean="0"/>
              <a:t>um projeto e uma atividade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64860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189" y="-32625"/>
            <a:ext cx="12029440" cy="838282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presentes no PPA – </a:t>
            </a:r>
            <a:r>
              <a:rPr lang="pt-B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 e Adolescente (função 14)</a:t>
            </a:r>
            <a:endParaRPr lang="pt-B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930018"/>
              </p:ext>
            </p:extLst>
          </p:nvPr>
        </p:nvGraphicFramePr>
        <p:xfrm>
          <a:off x="299326" y="1225801"/>
          <a:ext cx="11588992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29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22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728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14745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7548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Código</a:t>
                      </a:r>
                      <a:r>
                        <a:rPr lang="pt-BR" baseline="0" dirty="0">
                          <a:solidFill>
                            <a:schemeClr val="tx1"/>
                          </a:solidFill>
                        </a:rPr>
                        <a:t> da 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Descritivo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Orçamentária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Unidade de 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Iniciativas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Valores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6.015</a:t>
                      </a:r>
                      <a:endParaRPr lang="pt-BR" sz="1600" dirty="0"/>
                    </a:p>
                    <a:p>
                      <a:endParaRPr lang="pt-BR" sz="1600" dirty="0"/>
                    </a:p>
                    <a:p>
                      <a:endParaRPr lang="pt-BR" sz="1600" dirty="0"/>
                    </a:p>
                    <a:p>
                      <a:r>
                        <a:rPr lang="pt-BR" sz="1600" dirty="0"/>
                        <a:t>OCA: </a:t>
                      </a:r>
                      <a:r>
                        <a:rPr lang="pt-BR" sz="1600" dirty="0" smtClean="0"/>
                        <a:t>100%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Implementação da política de atendimento à criança e ao adolescente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25.020 – FMDCA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Global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Capacitação e aperfeiçoamento de pessoal/conselheiros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serviços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Contratação de servidores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dirty="0" smtClean="0"/>
                        <a:t>Implantação/ampliação de projetos/programas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das atividades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Manutenção da despesa com contratos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estagiários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auxílios financeiros a pessoas físicas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tutoria quando de formação pelo AVA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locação de espaço para eventos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Contratação de projetos complementares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Realização de </a:t>
                      </a:r>
                      <a:r>
                        <a:rPr lang="pt-BR" sz="1500" baseline="0" dirty="0" err="1" smtClean="0"/>
                        <a:t>cofinanciamento</a:t>
                      </a:r>
                      <a:r>
                        <a:rPr lang="pt-BR" sz="1500" baseline="0" dirty="0" smtClean="0"/>
                        <a:t> e auxílio à rede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Qualificação das ofertas da Política de Assistência Social e de garantia de direitos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Pagamento de benefício, transferência de renda e subsídios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1500" baseline="0" dirty="0" smtClean="0"/>
                        <a:t>Realização de estudos e pesquisas</a:t>
                      </a:r>
                      <a:endParaRPr lang="pt-BR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2022: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6.000,00 (L) e 2.777.000,00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2023: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6.000,00 (L) e 2.218.000,00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2024: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6.000,00 (L) e 2.218.000,00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1500" dirty="0" smtClean="0"/>
                        <a:t>2025: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500" dirty="0" smtClean="0"/>
                        <a:t>6.000,00 (L) e 2.218.000,00 (V)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t-BR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8BE18A29-3DAE-4F80-9E52-C978455B1809}"/>
              </a:ext>
            </a:extLst>
          </p:cNvPr>
          <p:cNvSpPr txBox="1"/>
          <p:nvPr/>
        </p:nvSpPr>
        <p:spPr>
          <a:xfrm>
            <a:off x="288440" y="629929"/>
            <a:ext cx="11588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Na Unidade 25.020 – FMDCA (cont.):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104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0959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239475"/>
              </p:ext>
            </p:extLst>
          </p:nvPr>
        </p:nvGraphicFramePr>
        <p:xfrm>
          <a:off x="816428" y="1836517"/>
          <a:ext cx="10515599" cy="3540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6714"/>
                <a:gridCol w="2024743"/>
                <a:gridCol w="2307772"/>
                <a:gridCol w="2536370"/>
              </a:tblGrid>
              <a:tr h="405946">
                <a:tc>
                  <a:txBody>
                    <a:bodyPr/>
                    <a:lstStyle/>
                    <a:p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25.010 – Coord. Geral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38.242.000,00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38.242.000,00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25.020 - FMDCA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784.000,00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11.000,00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773.000,00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25.030 - FMAS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55.293.000,00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50.542.000,00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4.751.000,00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do Órgão - SMAS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94.319.000,00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88.795.000,00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5.524.000,00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da Função 08 (assistência social)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90.097.000,00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85.346.000,00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4.751.000,00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da Função</a:t>
                      </a:r>
                      <a:r>
                        <a:rPr lang="pt-BR" b="1" baseline="0" dirty="0" smtClean="0"/>
                        <a:t> 14 (direitos da cidadania)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4.222.000,00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3.449.000,00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773.000,00</a:t>
                      </a:r>
                      <a:endParaRPr lang="pt-BR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039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301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688816"/>
              </p:ext>
            </p:extLst>
          </p:nvPr>
        </p:nvGraphicFramePr>
        <p:xfrm>
          <a:off x="827314" y="1999801"/>
          <a:ext cx="10515599" cy="3540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6714"/>
                <a:gridCol w="2024743"/>
                <a:gridCol w="2307772"/>
                <a:gridCol w="2536370"/>
              </a:tblGrid>
              <a:tr h="405946">
                <a:tc>
                  <a:txBody>
                    <a:bodyPr/>
                    <a:lstStyle/>
                    <a:p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25.010 – Coord. Geral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38.242.000,00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38.242.000,00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25.020 - FMDCA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784.000,00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11.000,00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773.000,00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Unidade 25.030 - FMAS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55.293.000,00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50.542.000,00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4.751.000,00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do Órgão - SMAS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94.319.000,00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88.795.000,00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5.524.000,00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da Função 08 (assistência social)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90.097.000,00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85.346.000,00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4.751.000,00</a:t>
                      </a:r>
                      <a:endParaRPr lang="pt-B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 da Função</a:t>
                      </a:r>
                      <a:r>
                        <a:rPr lang="pt-BR" b="1" baseline="0" dirty="0" smtClean="0"/>
                        <a:t> 14 (direitos da cidadania)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4.222.000,00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3.449.000,00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773.000,00</a:t>
                      </a:r>
                      <a:endParaRPr lang="pt-BR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3882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993" y="203997"/>
            <a:ext cx="10515600" cy="1325563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16166"/>
              </p:ext>
            </p:extLst>
          </p:nvPr>
        </p:nvGraphicFramePr>
        <p:xfrm>
          <a:off x="838200" y="1905000"/>
          <a:ext cx="10515599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922"/>
                <a:gridCol w="1697831"/>
                <a:gridCol w="1697831"/>
                <a:gridCol w="1935163"/>
                <a:gridCol w="2126852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5.010 - Estruturação</a:t>
                      </a:r>
                      <a:r>
                        <a:rPr lang="pt-BR" sz="1800" baseline="0" dirty="0" smtClean="0"/>
                        <a:t> do órgão gestor do SUAS no Município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Rubricas</a:t>
                      </a:r>
                      <a:r>
                        <a:rPr lang="pt-BR" baseline="0" dirty="0" smtClean="0"/>
                        <a:t> abertas para e</a:t>
                      </a:r>
                      <a:r>
                        <a:rPr lang="pt-BR" dirty="0" smtClean="0"/>
                        <a:t>quipamentos</a:t>
                      </a:r>
                      <a:r>
                        <a:rPr lang="pt-BR" baseline="0" dirty="0" smtClean="0"/>
                        <a:t> e obras</a:t>
                      </a:r>
                      <a:endParaRPr lang="pt-BR" dirty="0" smtClean="0"/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6.000,00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6.013 - Manutenção do órgão gestor do SUAS no Município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Pessoal</a:t>
                      </a:r>
                    </a:p>
                    <a:p>
                      <a:pPr algn="r"/>
                      <a:r>
                        <a:rPr lang="pt-BR" dirty="0" smtClean="0"/>
                        <a:t>Material</a:t>
                      </a:r>
                      <a:r>
                        <a:rPr lang="pt-BR" baseline="0" dirty="0" smtClean="0"/>
                        <a:t> de consumo</a:t>
                      </a:r>
                    </a:p>
                    <a:p>
                      <a:pPr algn="r"/>
                      <a:r>
                        <a:rPr lang="pt-BR" baseline="0" dirty="0" smtClean="0"/>
                        <a:t>Contratos</a:t>
                      </a:r>
                      <a:endParaRPr lang="pt-B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34.798.000,00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34.798.000,00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184571" y="635945"/>
            <a:ext cx="4646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25.010 – assistência social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7886217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" y="5897"/>
            <a:ext cx="10515600" cy="1325563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938728"/>
              </p:ext>
            </p:extLst>
          </p:nvPr>
        </p:nvGraphicFramePr>
        <p:xfrm>
          <a:off x="838200" y="1905000"/>
          <a:ext cx="10515599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922"/>
                <a:gridCol w="1697831"/>
                <a:gridCol w="1697831"/>
                <a:gridCol w="1935163"/>
                <a:gridCol w="2126852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5.011 - Estruturação do Conselho Tutelar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Equipamentos e rubrica</a:t>
                      </a:r>
                      <a:r>
                        <a:rPr lang="pt-BR" baseline="0" dirty="0" smtClean="0"/>
                        <a:t> aberta para obras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102.000,00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102.000,00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6.014 - Manutenção das atividades do Conselho Tutelar e do CMDCA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Pessoal</a:t>
                      </a:r>
                    </a:p>
                    <a:p>
                      <a:pPr algn="r"/>
                      <a:r>
                        <a:rPr lang="pt-BR" dirty="0" smtClean="0"/>
                        <a:t>Material</a:t>
                      </a:r>
                      <a:r>
                        <a:rPr lang="pt-BR" baseline="0" dirty="0" smtClean="0"/>
                        <a:t> de consumo</a:t>
                      </a:r>
                    </a:p>
                    <a:p>
                      <a:pPr algn="r"/>
                      <a:r>
                        <a:rPr lang="pt-BR" baseline="0" dirty="0" smtClean="0"/>
                        <a:t>Contratos</a:t>
                      </a:r>
                    </a:p>
                    <a:p>
                      <a:pPr algn="r"/>
                      <a:r>
                        <a:rPr lang="pt-BR" baseline="0" dirty="0" smtClean="0"/>
                        <a:t>Passagens</a:t>
                      </a:r>
                    </a:p>
                    <a:p>
                      <a:pPr algn="r"/>
                      <a:r>
                        <a:rPr lang="pt-BR" baseline="0" dirty="0" smtClean="0"/>
                        <a:t>Diárias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3.336.000,00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3.336.000,00</a:t>
                      </a:r>
                    </a:p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964735" y="437845"/>
            <a:ext cx="5227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25.010 – criança e adolescente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577257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116" y="125643"/>
            <a:ext cx="10515600" cy="1325563"/>
          </a:xfrm>
        </p:spPr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176709"/>
              </p:ext>
            </p:extLst>
          </p:nvPr>
        </p:nvGraphicFramePr>
        <p:xfrm>
          <a:off x="838200" y="1905000"/>
          <a:ext cx="1051559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922"/>
                <a:gridCol w="1697831"/>
                <a:gridCol w="1697831"/>
                <a:gridCol w="1935163"/>
                <a:gridCol w="2126852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5.012 - Fomento à estruturação e fortalecimento do CMDCA e rede de atendimento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Rubricas abertas para obras e equipamentos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5.000,00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14.000,00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6.015 - Implementação da política de atendimento à criança e ao adolescente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Subvenções</a:t>
                      </a:r>
                    </a:p>
                    <a:p>
                      <a:pPr algn="r"/>
                      <a:r>
                        <a:rPr lang="pt-BR" dirty="0" smtClean="0"/>
                        <a:t>Diárias</a:t>
                      </a:r>
                    </a:p>
                    <a:p>
                      <a:pPr algn="r"/>
                      <a:r>
                        <a:rPr lang="pt-BR" dirty="0" smtClean="0"/>
                        <a:t>Material</a:t>
                      </a:r>
                      <a:r>
                        <a:rPr lang="pt-BR" baseline="0" dirty="0" smtClean="0"/>
                        <a:t> de consumo</a:t>
                      </a:r>
                    </a:p>
                    <a:p>
                      <a:pPr algn="r"/>
                      <a:r>
                        <a:rPr lang="pt-BR" baseline="0" dirty="0" smtClean="0"/>
                        <a:t>Contratos</a:t>
                      </a:r>
                    </a:p>
                    <a:p>
                      <a:pPr algn="r"/>
                      <a:r>
                        <a:rPr lang="pt-BR" baseline="0" dirty="0" smtClean="0"/>
                        <a:t>Passagens</a:t>
                      </a:r>
                    </a:p>
                    <a:p>
                      <a:pPr algn="r"/>
                      <a:r>
                        <a:rPr lang="pt-BR" baseline="0" dirty="0" smtClean="0"/>
                        <a:t>Auxílios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765.000,00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759.000,00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641772" y="644677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25.020 – FMDCA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10022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8344" y="-92071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336221"/>
              </p:ext>
            </p:extLst>
          </p:nvPr>
        </p:nvGraphicFramePr>
        <p:xfrm>
          <a:off x="337457" y="1328057"/>
          <a:ext cx="11582399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051"/>
                <a:gridCol w="1978899"/>
                <a:gridCol w="1819284"/>
                <a:gridCol w="2033983"/>
                <a:gridCol w="2079182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5.013 - </a:t>
                      </a:r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Estruturação</a:t>
                      </a:r>
                      <a:r>
                        <a:rPr lang="pt-BR" sz="1800" baseline="0" dirty="0" smtClean="0">
                          <a:solidFill>
                            <a:schemeClr val="tx1"/>
                          </a:solidFill>
                        </a:rPr>
                        <a:t> da Proteção Social e da Gestão no SUAS - FMAS</a:t>
                      </a:r>
                      <a:endParaRPr lang="pt-B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Equipamentos</a:t>
                      </a:r>
                    </a:p>
                    <a:p>
                      <a:pPr algn="r"/>
                      <a:r>
                        <a:rPr lang="pt-BR" dirty="0" smtClean="0"/>
                        <a:t>Rubricas abertas para obras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331.000,00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4.000,00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327.000,00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5.014 - </a:t>
                      </a:r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Estruturação para o exercício do Controle Social no </a:t>
                      </a:r>
                      <a:r>
                        <a:rPr lang="pt-BR" sz="1800" baseline="0" dirty="0" smtClean="0">
                          <a:solidFill>
                            <a:schemeClr val="tx1"/>
                          </a:solidFill>
                        </a:rPr>
                        <a:t>SUAS </a:t>
                      </a:r>
                      <a:endParaRPr lang="pt-B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Equipamentos</a:t>
                      </a:r>
                    </a:p>
                    <a:p>
                      <a:pPr algn="r"/>
                      <a:r>
                        <a:rPr lang="pt-BR" dirty="0" smtClean="0"/>
                        <a:t>Rubricas abertas para obras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23.000,00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21.000,00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6.016 - </a:t>
                      </a:r>
                      <a:r>
                        <a:rPr lang="pt-BR" sz="1800" dirty="0" smtClean="0"/>
                        <a:t>Manutenção e ampliação da Proteção Social Básica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Pessoal por tempo</a:t>
                      </a:r>
                      <a:r>
                        <a:rPr lang="pt-BR" baseline="0" dirty="0" smtClean="0"/>
                        <a:t> determinado</a:t>
                      </a:r>
                    </a:p>
                    <a:p>
                      <a:pPr algn="r"/>
                      <a:r>
                        <a:rPr lang="pt-BR" baseline="0" dirty="0" smtClean="0"/>
                        <a:t>Pessoal em geral</a:t>
                      </a:r>
                    </a:p>
                    <a:p>
                      <a:pPr algn="r"/>
                      <a:r>
                        <a:rPr lang="pt-BR" baseline="0" dirty="0" smtClean="0"/>
                        <a:t>Subvenções</a:t>
                      </a:r>
                    </a:p>
                    <a:p>
                      <a:pPr algn="r"/>
                      <a:r>
                        <a:rPr lang="pt-BR" baseline="0" dirty="0" smtClean="0"/>
                        <a:t>Material de consumo</a:t>
                      </a:r>
                    </a:p>
                    <a:p>
                      <a:pPr algn="r"/>
                      <a:r>
                        <a:rPr lang="pt-BR" baseline="0" dirty="0" smtClean="0"/>
                        <a:t>Contratos</a:t>
                      </a:r>
                    </a:p>
                    <a:p>
                      <a:pPr algn="r"/>
                      <a:r>
                        <a:rPr lang="pt-BR" baseline="0" dirty="0" smtClean="0"/>
                        <a:t>Diárias</a:t>
                      </a:r>
                    </a:p>
                    <a:p>
                      <a:pPr algn="r"/>
                      <a:r>
                        <a:rPr lang="pt-BR" baseline="0" dirty="0" smtClean="0"/>
                        <a:t>Passagens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17.297.000,00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15.689.000,00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1.608.000,00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565572" y="394303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25.030 – FMAS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032341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 Plano Plurianual - PPA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3200" dirty="0"/>
              <a:t>O PPA é um instrumento importantíssimo para que as políticas públicas não sofram interrupções e deve se comunicar com outros instrumentos de planejamento do Município, como o Plano Diretor e, no caso da assistência social, com o Plano Municipal de Assistência Social, que também deve ser atualizado neste </a:t>
            </a:r>
            <a:r>
              <a:rPr lang="pt-BR" sz="3200" dirty="0" smtClean="0"/>
              <a:t>ano; e da política de atenção à criança e ao adolescente, com o Plano Decenal e Plano SINASE, conforme necessário;</a:t>
            </a:r>
            <a:endParaRPr lang="pt-BR" sz="3200" dirty="0"/>
          </a:p>
          <a:p>
            <a:r>
              <a:rPr lang="pt-BR" sz="3200" dirty="0"/>
              <a:t>O PPA, então, é um instrumento de médio prazo que orienta a elaboração dos demais documentos orçamentários anuais: a Lei de Diretrizes Orçamentárias – LDO e a Lei Orçamentária Anual – LOA;</a:t>
            </a:r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672698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71" y="-48531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162146"/>
              </p:ext>
            </p:extLst>
          </p:nvPr>
        </p:nvGraphicFramePr>
        <p:xfrm>
          <a:off x="468086" y="1302284"/>
          <a:ext cx="1137557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090"/>
                <a:gridCol w="2330969"/>
                <a:gridCol w="1786797"/>
                <a:gridCol w="1997662"/>
                <a:gridCol w="2042054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6.017 - </a:t>
                      </a:r>
                      <a:r>
                        <a:rPr lang="pt-BR" sz="1800" dirty="0" smtClean="0"/>
                        <a:t>Manutenção e ampliação da Proteção Social Especial - FMAS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Pessoal por tempo</a:t>
                      </a:r>
                      <a:r>
                        <a:rPr lang="pt-BR" baseline="0" dirty="0" smtClean="0"/>
                        <a:t> determinado</a:t>
                      </a:r>
                    </a:p>
                    <a:p>
                      <a:pPr algn="r"/>
                      <a:r>
                        <a:rPr lang="pt-BR" baseline="0" dirty="0" smtClean="0"/>
                        <a:t>Pessoal em geral</a:t>
                      </a:r>
                    </a:p>
                    <a:p>
                      <a:pPr algn="r"/>
                      <a:r>
                        <a:rPr lang="pt-BR" baseline="0" dirty="0" smtClean="0"/>
                        <a:t>Subvenções</a:t>
                      </a:r>
                    </a:p>
                    <a:p>
                      <a:pPr algn="r"/>
                      <a:r>
                        <a:rPr lang="pt-BR" baseline="0" dirty="0" smtClean="0"/>
                        <a:t>Material de consumo</a:t>
                      </a:r>
                    </a:p>
                    <a:p>
                      <a:pPr algn="r"/>
                      <a:r>
                        <a:rPr lang="pt-BR" baseline="0" dirty="0" smtClean="0"/>
                        <a:t>Contratos</a:t>
                      </a:r>
                    </a:p>
                    <a:p>
                      <a:pPr algn="r"/>
                      <a:r>
                        <a:rPr lang="pt-BR" baseline="0" dirty="0" smtClean="0"/>
                        <a:t>Diárias</a:t>
                      </a:r>
                    </a:p>
                    <a:p>
                      <a:pPr algn="r"/>
                      <a:r>
                        <a:rPr lang="pt-BR" baseline="0" dirty="0" smtClean="0"/>
                        <a:t>Passagens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18.258.000,00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15.544.000,00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2.714.000,00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6.018</a:t>
                      </a:r>
                      <a:r>
                        <a:rPr lang="pt-BR" sz="1800" baseline="0" dirty="0" smtClean="0"/>
                        <a:t> - Manutenção e ampliação dos benefícios e transferência de renda no SUAS - FMAS</a:t>
                      </a:r>
                      <a:endParaRPr lang="pt-B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PMTR</a:t>
                      </a:r>
                    </a:p>
                    <a:p>
                      <a:pPr algn="r"/>
                      <a:r>
                        <a:rPr lang="pt-BR" dirty="0" smtClean="0"/>
                        <a:t>BEE</a:t>
                      </a:r>
                    </a:p>
                    <a:p>
                      <a:pPr algn="r"/>
                      <a:r>
                        <a:rPr lang="pt-BR" dirty="0" smtClean="0"/>
                        <a:t>Auxílio natalidade</a:t>
                      </a:r>
                      <a:r>
                        <a:rPr lang="pt-BR" baseline="0" dirty="0" smtClean="0"/>
                        <a:t> e funeral</a:t>
                      </a:r>
                    </a:p>
                    <a:p>
                      <a:pPr algn="r"/>
                      <a:r>
                        <a:rPr lang="pt-BR" baseline="0" dirty="0" smtClean="0"/>
                        <a:t>Cestas</a:t>
                      </a:r>
                    </a:p>
                    <a:p>
                      <a:pPr algn="r"/>
                      <a:r>
                        <a:rPr lang="pt-BR" baseline="0" dirty="0" smtClean="0"/>
                        <a:t>Família acolhedora</a:t>
                      </a:r>
                    </a:p>
                    <a:p>
                      <a:pPr algn="r"/>
                      <a:r>
                        <a:rPr lang="pt-BR" baseline="0" dirty="0" smtClean="0"/>
                        <a:t>Guarda subsidiada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19.275.000,00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19.274.000,00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1.000,00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783286" y="405189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25.030 – FMAS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8250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7457" y="419555"/>
            <a:ext cx="10526486" cy="1325563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Orçamento 2022 - Resumo</a:t>
            </a:r>
            <a:endParaRPr lang="pt-B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286138"/>
              </p:ext>
            </p:extLst>
          </p:nvPr>
        </p:nvGraphicFramePr>
        <p:xfrm>
          <a:off x="228601" y="2216682"/>
          <a:ext cx="1169125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7395"/>
                <a:gridCol w="2395656"/>
                <a:gridCol w="1836383"/>
                <a:gridCol w="2053099"/>
                <a:gridCol w="2098723"/>
              </a:tblGrid>
              <a:tr h="451851"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Ação</a:t>
                      </a:r>
                      <a:r>
                        <a:rPr lang="pt-BR" baseline="0" dirty="0" smtClean="0">
                          <a:solidFill>
                            <a:schemeClr val="tx1"/>
                          </a:solidFill>
                        </a:rPr>
                        <a:t> (Projeto/Atividade)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Aplicação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Total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Livres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Recursos vinculados (R$)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6.019 - </a:t>
                      </a:r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Manutenção das atividades de Gestão do SUAS - FMAS</a:t>
                      </a:r>
                      <a:endParaRPr lang="pt-B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Diárias</a:t>
                      </a:r>
                    </a:p>
                    <a:p>
                      <a:pPr algn="r"/>
                      <a:r>
                        <a:rPr lang="pt-BR" dirty="0" smtClean="0"/>
                        <a:t>Material de consumo</a:t>
                      </a:r>
                    </a:p>
                    <a:p>
                      <a:pPr algn="r"/>
                      <a:r>
                        <a:rPr lang="pt-BR" dirty="0" smtClean="0"/>
                        <a:t>Passagens</a:t>
                      </a:r>
                    </a:p>
                    <a:p>
                      <a:pPr algn="r"/>
                      <a:r>
                        <a:rPr lang="pt-BR" dirty="0" smtClean="0"/>
                        <a:t>Contratos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39.000,00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6.020 - </a:t>
                      </a:r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Fomento ao exercício do Controle Social e à participação no SUAS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Diárias</a:t>
                      </a:r>
                    </a:p>
                    <a:p>
                      <a:pPr algn="r"/>
                      <a:r>
                        <a:rPr lang="pt-BR" dirty="0" smtClean="0"/>
                        <a:t>Material de consumo</a:t>
                      </a:r>
                    </a:p>
                    <a:p>
                      <a:pPr algn="r"/>
                      <a:r>
                        <a:rPr lang="pt-BR" dirty="0" smtClean="0"/>
                        <a:t>Passagens</a:t>
                      </a:r>
                    </a:p>
                    <a:p>
                      <a:pPr algn="r"/>
                      <a:r>
                        <a:rPr lang="pt-BR" dirty="0" smtClean="0"/>
                        <a:t>Contratos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70.000,00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29.000,00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41.000,00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7805059" y="960360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Unidade 25.030 – FMAS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1078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4855" y="406719"/>
            <a:ext cx="112092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200" dirty="0"/>
              <a:t>É, portanto, um guia plurianual para as autorizações orçamentárias anuais:</a:t>
            </a:r>
          </a:p>
          <a:p>
            <a:endParaRPr lang="pt-BR" sz="3200" dirty="0"/>
          </a:p>
          <a:p>
            <a:pPr marL="0" indent="0">
              <a:buNone/>
            </a:pPr>
            <a:endParaRPr lang="pt-BR" sz="3200" dirty="0"/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xmlns="" id="{DF754602-F353-4E40-8C0C-44AD20476B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695319"/>
              </p:ext>
            </p:extLst>
          </p:nvPr>
        </p:nvGraphicFramePr>
        <p:xfrm>
          <a:off x="367861" y="1797269"/>
          <a:ext cx="11456279" cy="5124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2374">
                  <a:extLst>
                    <a:ext uri="{9D8B030D-6E8A-4147-A177-3AD203B41FA5}">
                      <a16:colId xmlns:a16="http://schemas.microsoft.com/office/drawing/2014/main" xmlns="" val="2612480444"/>
                    </a:ext>
                  </a:extLst>
                </a:gridCol>
                <a:gridCol w="1671145">
                  <a:extLst>
                    <a:ext uri="{9D8B030D-6E8A-4147-A177-3AD203B41FA5}">
                      <a16:colId xmlns:a16="http://schemas.microsoft.com/office/drawing/2014/main" xmlns="" val="3402429933"/>
                    </a:ext>
                  </a:extLst>
                </a:gridCol>
                <a:gridCol w="3121573">
                  <a:extLst>
                    <a:ext uri="{9D8B030D-6E8A-4147-A177-3AD203B41FA5}">
                      <a16:colId xmlns:a16="http://schemas.microsoft.com/office/drawing/2014/main" xmlns="" val="2543845367"/>
                    </a:ext>
                  </a:extLst>
                </a:gridCol>
                <a:gridCol w="1655379">
                  <a:extLst>
                    <a:ext uri="{9D8B030D-6E8A-4147-A177-3AD203B41FA5}">
                      <a16:colId xmlns:a16="http://schemas.microsoft.com/office/drawing/2014/main" xmlns="" val="829142180"/>
                    </a:ext>
                  </a:extLst>
                </a:gridCol>
                <a:gridCol w="3105808">
                  <a:extLst>
                    <a:ext uri="{9D8B030D-6E8A-4147-A177-3AD203B41FA5}">
                      <a16:colId xmlns:a16="http://schemas.microsoft.com/office/drawing/2014/main" xmlns="" val="1242819070"/>
                    </a:ext>
                  </a:extLst>
                </a:gridCol>
              </a:tblGrid>
              <a:tr h="1281137">
                <a:tc rowSpan="4">
                  <a:txBody>
                    <a:bodyPr/>
                    <a:lstStyle/>
                    <a:p>
                      <a:pPr algn="ctr"/>
                      <a:r>
                        <a:rPr lang="pt-BR" sz="3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Plano Plurianual</a:t>
                      </a:r>
                    </a:p>
                    <a:p>
                      <a:pPr algn="ctr"/>
                      <a:r>
                        <a:rPr lang="pt-BR" sz="3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PPA</a:t>
                      </a:r>
                    </a:p>
                    <a:p>
                      <a:pPr algn="ctr"/>
                      <a:r>
                        <a:rPr lang="pt-BR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2022- 2025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pt-BR" sz="22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rgbClr val="FFC000"/>
                          </a:solidFill>
                          <a:effectLst/>
                        </a:rPr>
                        <a:t>Lei de Diretrizes Orçamentárias (LDO) - 2022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2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rgbClr val="FFC000"/>
                          </a:solidFill>
                          <a:effectLst/>
                        </a:rPr>
                        <a:t>Lei Orçamentária Anual (LOA) - 2022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51590949"/>
                  </a:ext>
                </a:extLst>
              </a:tr>
              <a:tr h="128113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Lei de Diretrizes Orçamentárias (LDO) - 2023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Lei Orçamentária Anual (LOA) -2023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878566231"/>
                  </a:ext>
                </a:extLst>
              </a:tr>
              <a:tr h="128113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Lei de Diretrizes Orçamentárias (LDO) - 2024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Lei Orçamentária Anual (LOA) - 2024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54385543"/>
                  </a:ext>
                </a:extLst>
              </a:tr>
              <a:tr h="128113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rgbClr val="0070C0"/>
                          </a:solidFill>
                          <a:effectLst/>
                        </a:rPr>
                        <a:t>Lei de Diretrizes Orçamentárias (LDO) - 2025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rgbClr val="0070C0"/>
                          </a:solidFill>
                          <a:effectLst/>
                        </a:rPr>
                        <a:t>Lei Orçamentária Anual (LOA) - 2025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71207100"/>
                  </a:ext>
                </a:extLst>
              </a:tr>
            </a:tbl>
          </a:graphicData>
        </a:graphic>
      </p:graphicFrame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xmlns="" id="{F651370D-7BC5-44E0-8CBC-9F93224620CE}"/>
              </a:ext>
            </a:extLst>
          </p:cNvPr>
          <p:cNvSpPr/>
          <p:nvPr/>
        </p:nvSpPr>
        <p:spPr>
          <a:xfrm>
            <a:off x="7472847" y="3545479"/>
            <a:ext cx="987985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xmlns="" id="{96FE3D11-331F-4321-8B69-3F29B037BD56}"/>
              </a:ext>
            </a:extLst>
          </p:cNvPr>
          <p:cNvSpPr/>
          <p:nvPr/>
        </p:nvSpPr>
        <p:spPr>
          <a:xfrm flipV="1">
            <a:off x="7472847" y="4595976"/>
            <a:ext cx="987985" cy="56106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xmlns="" id="{9973C9B9-9BC0-47C6-9280-CE88585349F7}"/>
              </a:ext>
            </a:extLst>
          </p:cNvPr>
          <p:cNvSpPr/>
          <p:nvPr/>
        </p:nvSpPr>
        <p:spPr>
          <a:xfrm>
            <a:off x="7504383" y="2333706"/>
            <a:ext cx="978407" cy="48873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xmlns="" id="{40FCFE72-F187-4D7C-8F5C-91230644D2F4}"/>
              </a:ext>
            </a:extLst>
          </p:cNvPr>
          <p:cNvSpPr/>
          <p:nvPr/>
        </p:nvSpPr>
        <p:spPr>
          <a:xfrm>
            <a:off x="7454095" y="6064899"/>
            <a:ext cx="975205" cy="488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xmlns="" id="{3338503B-69C6-4023-804C-10B82CF19478}"/>
              </a:ext>
            </a:extLst>
          </p:cNvPr>
          <p:cNvSpPr/>
          <p:nvPr/>
        </p:nvSpPr>
        <p:spPr>
          <a:xfrm>
            <a:off x="2690631" y="2139267"/>
            <a:ext cx="978407" cy="48873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: para a Direita 14">
            <a:extLst>
              <a:ext uri="{FF2B5EF4-FFF2-40B4-BE49-F238E27FC236}">
                <a16:creationId xmlns:a16="http://schemas.microsoft.com/office/drawing/2014/main" xmlns="" id="{AB258B9F-A979-47EF-806A-5B26019A1BE6}"/>
              </a:ext>
            </a:extLst>
          </p:cNvPr>
          <p:cNvSpPr/>
          <p:nvPr/>
        </p:nvSpPr>
        <p:spPr>
          <a:xfrm>
            <a:off x="2674862" y="3524457"/>
            <a:ext cx="987985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: para a Direita 15">
            <a:extLst>
              <a:ext uri="{FF2B5EF4-FFF2-40B4-BE49-F238E27FC236}">
                <a16:creationId xmlns:a16="http://schemas.microsoft.com/office/drawing/2014/main" xmlns="" id="{5E159399-1C34-4FCE-8427-C56D0B9D42ED}"/>
              </a:ext>
            </a:extLst>
          </p:cNvPr>
          <p:cNvSpPr/>
          <p:nvPr/>
        </p:nvSpPr>
        <p:spPr>
          <a:xfrm flipV="1">
            <a:off x="2659102" y="4669544"/>
            <a:ext cx="987985" cy="56106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xmlns="" id="{9395F2F2-8BD5-49A7-953E-D12DF49E72D6}"/>
              </a:ext>
            </a:extLst>
          </p:cNvPr>
          <p:cNvSpPr/>
          <p:nvPr/>
        </p:nvSpPr>
        <p:spPr>
          <a:xfrm>
            <a:off x="2687652" y="6106937"/>
            <a:ext cx="975205" cy="488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66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39B9D69-B604-4716-BD53-50CB01FC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57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 Ciclo Orçamentário</a:t>
            </a:r>
          </a:p>
        </p:txBody>
      </p:sp>
      <p:pic>
        <p:nvPicPr>
          <p:cNvPr id="1026" name="Picture 2" descr="TRIBUNAL DE CONTAS DO ESTADO DE RONDÔNIA">
            <a:extLst>
              <a:ext uri="{FF2B5EF4-FFF2-40B4-BE49-F238E27FC236}">
                <a16:creationId xmlns:a16="http://schemas.microsoft.com/office/drawing/2014/main" xmlns="" id="{4AF95DAC-A6F7-4A40-AE4D-CFD81A447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007" y="1213286"/>
            <a:ext cx="8828690" cy="544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xmlns="" id="{9806F3AB-B589-44F6-91C4-AF6E59FFDE79}"/>
              </a:ext>
            </a:extLst>
          </p:cNvPr>
          <p:cNvSpPr/>
          <p:nvPr/>
        </p:nvSpPr>
        <p:spPr>
          <a:xfrm>
            <a:off x="4682356" y="1213286"/>
            <a:ext cx="2238703" cy="148261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Elaboração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4EBFB020-200B-4CCA-AB73-184E398CEF07}"/>
              </a:ext>
            </a:extLst>
          </p:cNvPr>
          <p:cNvSpPr/>
          <p:nvPr/>
        </p:nvSpPr>
        <p:spPr>
          <a:xfrm>
            <a:off x="4508938" y="5054828"/>
            <a:ext cx="2664372" cy="148261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b="1" dirty="0">
                <a:solidFill>
                  <a:schemeClr val="tx1"/>
                </a:solidFill>
              </a:rPr>
              <a:t>Programação e Execução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99771AC1-CAC4-4069-9485-E6F76E67CEF9}"/>
              </a:ext>
            </a:extLst>
          </p:cNvPr>
          <p:cNvSpPr/>
          <p:nvPr/>
        </p:nvSpPr>
        <p:spPr>
          <a:xfrm>
            <a:off x="7556935" y="3173451"/>
            <a:ext cx="2201918" cy="148261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b="1" dirty="0">
                <a:solidFill>
                  <a:schemeClr val="tx1"/>
                </a:solidFill>
              </a:rPr>
              <a:t>Aprovação Legislativa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0DD9E06A-A751-4E7D-A2CF-0C47DAB359D8}"/>
              </a:ext>
            </a:extLst>
          </p:cNvPr>
          <p:cNvSpPr/>
          <p:nvPr/>
        </p:nvSpPr>
        <p:spPr>
          <a:xfrm>
            <a:off x="1928640" y="3189225"/>
            <a:ext cx="2201918" cy="14826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400" b="1" dirty="0">
                <a:solidFill>
                  <a:schemeClr val="tx1"/>
                </a:solidFill>
              </a:rPr>
              <a:t>Avaliação e Controle</a:t>
            </a:r>
          </a:p>
        </p:txBody>
      </p:sp>
    </p:spTree>
    <p:extLst>
      <p:ext uri="{BB962C8B-B14F-4D97-AF65-F5344CB8AC3E}">
        <p14:creationId xmlns:p14="http://schemas.microsoft.com/office/powerpoint/2010/main" val="4386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sz="3200" dirty="0"/>
              <a:t>Estabelece as diretrizes, os objetivos e metas da Administração Pública para despesas de capital e outras delas decorrentes e para as relativas a programas de caráter continuado;</a:t>
            </a:r>
          </a:p>
          <a:p>
            <a:r>
              <a:rPr lang="pt-BR" sz="3200" dirty="0"/>
              <a:t>Nenhum investimento cuja execução ultrapasse um exercício financeiro poderá ser iniciado sem a prévia inclusão no PPA;</a:t>
            </a:r>
          </a:p>
          <a:p>
            <a:r>
              <a:rPr lang="pt-BR" sz="3200" dirty="0"/>
              <a:t>O prazo para seu envio ao Legislativo é em </a:t>
            </a:r>
            <a:r>
              <a:rPr lang="pt-BR" sz="3200" dirty="0" smtClean="0"/>
              <a:t>31 </a:t>
            </a:r>
            <a:r>
              <a:rPr lang="pt-BR" sz="3200" dirty="0"/>
              <a:t>de agosto;</a:t>
            </a:r>
          </a:p>
          <a:p>
            <a:r>
              <a:rPr lang="pt-BR" sz="3200" dirty="0"/>
              <a:t>Para que esse envio possa ser feito nessa data, o desencadeamento das atividades se dá muito antes, com o cumprimento de algumas etapas...</a:t>
            </a:r>
          </a:p>
          <a:p>
            <a:endParaRPr lang="pt-BR" sz="3200" dirty="0"/>
          </a:p>
          <a:p>
            <a:endParaRPr lang="pt-BR" sz="32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CF6E02A0-3241-42E0-9FD3-15817971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 Plano Plurianual - PPA</a:t>
            </a:r>
          </a:p>
        </p:txBody>
      </p:sp>
    </p:spTree>
    <p:extLst>
      <p:ext uri="{BB962C8B-B14F-4D97-AF65-F5344CB8AC3E}">
        <p14:creationId xmlns:p14="http://schemas.microsoft.com/office/powerpoint/2010/main" val="338056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986465"/>
            <a:ext cx="10515600" cy="5325625"/>
          </a:xfrm>
        </p:spPr>
        <p:txBody>
          <a:bodyPr>
            <a:normAutofit/>
          </a:bodyPr>
          <a:lstStyle/>
          <a:p>
            <a:r>
              <a:rPr lang="pt-BR" sz="3200" dirty="0"/>
              <a:t>O conteúdo do PPA deve ter a denominação dos programas orçamentários a serem desenvolvidos e que, nas leis orçamentárias anuais, terão a destinação de recursos nos respectivos projetos e atividades orçamentárias;</a:t>
            </a:r>
          </a:p>
          <a:p>
            <a:r>
              <a:rPr lang="pt-BR" sz="3200" dirty="0"/>
              <a:t>O programa orçamentário, constante do PPA é o instrumento de organização da ação governamental, a partir dos objetivos delineados, para o enfrentamento de um problema/de uma necessidade;</a:t>
            </a:r>
          </a:p>
          <a:p>
            <a:r>
              <a:rPr lang="pt-BR" sz="3200" dirty="0"/>
              <a:t>O </a:t>
            </a:r>
            <a:r>
              <a:rPr lang="pt-BR" sz="3200" b="1" i="1" dirty="0"/>
              <a:t>programa tem atributos </a:t>
            </a:r>
            <a:r>
              <a:rPr lang="pt-BR" sz="3200" dirty="0"/>
              <a:t>que representam seu conteúdo.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F65F3F5B-99A0-4DC8-8AF9-CFF4AC144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6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Conteúdo do Plano Plurianual - PPA</a:t>
            </a:r>
          </a:p>
        </p:txBody>
      </p:sp>
    </p:spTree>
    <p:extLst>
      <p:ext uri="{BB962C8B-B14F-4D97-AF65-F5344CB8AC3E}">
        <p14:creationId xmlns:p14="http://schemas.microsoft.com/office/powerpoint/2010/main" val="859001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275069"/>
              </p:ext>
            </p:extLst>
          </p:nvPr>
        </p:nvGraphicFramePr>
        <p:xfrm>
          <a:off x="0" y="18958"/>
          <a:ext cx="12192000" cy="6959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23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204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92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80097">
                <a:tc gridSpan="3">
                  <a:txBody>
                    <a:bodyPr/>
                    <a:lstStyle/>
                    <a:p>
                      <a:pPr algn="ctr"/>
                      <a:r>
                        <a:rPr lang="pt-BR" sz="3200" dirty="0"/>
                        <a:t>ATRIBUTOS DO PROGRAMA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972">
                <a:tc>
                  <a:txBody>
                    <a:bodyPr/>
                    <a:lstStyle/>
                    <a:p>
                      <a:r>
                        <a:rPr lang="pt-BR" sz="2400" b="1" dirty="0"/>
                        <a:t>Título do programa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/>
                        <a:t>nome do programa no documento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pt-B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90726">
                <a:tc>
                  <a:txBody>
                    <a:bodyPr/>
                    <a:lstStyle/>
                    <a:p>
                      <a:r>
                        <a:rPr lang="pt-BR" sz="2400" b="1" dirty="0"/>
                        <a:t>Contextualização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/>
                        <a:t>breve diagnóstico e justificativa para a necessidade do programa/descreve suscintamente a política e aponta as principais questões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972">
                <a:tc>
                  <a:txBody>
                    <a:bodyPr/>
                    <a:lstStyle/>
                    <a:p>
                      <a:r>
                        <a:rPr lang="pt-BR" sz="2400" b="1" dirty="0"/>
                        <a:t>Objetivo reduzido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dirty="0"/>
                        <a:t>objetivo geral do programa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4349">
                <a:tc>
                  <a:txBody>
                    <a:bodyPr/>
                    <a:lstStyle/>
                    <a:p>
                      <a:r>
                        <a:rPr lang="pt-BR" sz="2400" b="1" dirty="0"/>
                        <a:t>Objetivos específicos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/>
                        <a:t>que vão orientar ações a serem vinculadas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57103">
                <a:tc>
                  <a:txBody>
                    <a:bodyPr/>
                    <a:lstStyle/>
                    <a:p>
                      <a:r>
                        <a:rPr lang="pt-BR" sz="2400" b="1" dirty="0"/>
                        <a:t>Ações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/>
                        <a:t>ligação entre os objetivos propostos e o que deve ser executado para atingi-los. Definem onde os recursos serão alocados (podem ser projetos, que têm começo, meio e fim; ou atividades, que são de natureza continuada)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4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90726">
                <a:tc>
                  <a:txBody>
                    <a:bodyPr/>
                    <a:lstStyle/>
                    <a:p>
                      <a:r>
                        <a:rPr lang="pt-BR" sz="2400" b="1" dirty="0"/>
                        <a:t>Iniciativas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400" dirty="0"/>
                        <a:t>etapas que necessitam ser executadas para que a ação possa ser realizada/relação do que está contemplado dentro das ações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4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80097">
                <a:tc>
                  <a:txBody>
                    <a:bodyPr/>
                    <a:lstStyle/>
                    <a:p>
                      <a:r>
                        <a:rPr lang="pt-BR" sz="2400" b="1" dirty="0"/>
                        <a:t>Indicadores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400" dirty="0"/>
                        <a:t>para medir a efetividade do programa (máximo de 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4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Tinta 6">
                <a:extLst>
                  <a:ext uri="{FF2B5EF4-FFF2-40B4-BE49-F238E27FC236}">
                    <a16:creationId xmlns:a16="http://schemas.microsoft.com/office/drawing/2014/main" xmlns="" id="{90B3807F-63B2-4376-BA06-888FBF0BD083}"/>
                  </a:ext>
                </a:extLst>
              </p14:cNvPr>
              <p14:cNvContentPartPr/>
              <p14:nvPr/>
            </p14:nvContentPartPr>
            <p14:xfrm>
              <a:off x="11388610" y="1326453"/>
              <a:ext cx="424440" cy="343440"/>
            </p14:xfrm>
          </p:contentPart>
        </mc:Choice>
        <mc:Fallback xmlns="">
          <p:pic>
            <p:nvPicPr>
              <p:cNvPr id="7" name="Tinta 6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90B3807F-63B2-4376-BA06-888FBF0BD08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25557" y="1263453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Tinta 7">
                <a:extLst>
                  <a:ext uri="{FF2B5EF4-FFF2-40B4-BE49-F238E27FC236}">
                    <a16:creationId xmlns:a16="http://schemas.microsoft.com/office/drawing/2014/main" xmlns="" id="{F9D1AEE6-C33C-4E09-9AD0-9D11F7C410FE}"/>
                  </a:ext>
                </a:extLst>
              </p14:cNvPr>
              <p14:cNvContentPartPr/>
              <p14:nvPr/>
            </p14:nvContentPartPr>
            <p14:xfrm>
              <a:off x="11431836" y="452023"/>
              <a:ext cx="424440" cy="343440"/>
            </p14:xfrm>
          </p:contentPart>
        </mc:Choice>
        <mc:Fallback xmlns="">
          <p:pic>
            <p:nvPicPr>
              <p:cNvPr id="8" name="Tinta 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F9D1AEE6-C33C-4E09-9AD0-9D11F7C410F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68783" y="389023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Tinta 8">
                <a:extLst>
                  <a:ext uri="{FF2B5EF4-FFF2-40B4-BE49-F238E27FC236}">
                    <a16:creationId xmlns:a16="http://schemas.microsoft.com/office/drawing/2014/main" xmlns="" id="{E95C5CF7-3E7F-4D70-9FCF-792CA92F5ABB}"/>
                  </a:ext>
                </a:extLst>
              </p14:cNvPr>
              <p14:cNvContentPartPr/>
              <p14:nvPr/>
            </p14:nvContentPartPr>
            <p14:xfrm>
              <a:off x="11343949" y="2200883"/>
              <a:ext cx="424440" cy="343440"/>
            </p14:xfrm>
          </p:contentPart>
        </mc:Choice>
        <mc:Fallback xmlns="">
          <p:pic>
            <p:nvPicPr>
              <p:cNvPr id="9" name="Tinta 8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E95C5CF7-3E7F-4D70-9FCF-792CA92F5AB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80896" y="2137883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Tinta 9">
                <a:extLst>
                  <a:ext uri="{FF2B5EF4-FFF2-40B4-BE49-F238E27FC236}">
                    <a16:creationId xmlns:a16="http://schemas.microsoft.com/office/drawing/2014/main" xmlns="" id="{62819868-890C-4F65-A0D9-6D581799B9C9}"/>
                  </a:ext>
                </a:extLst>
              </p14:cNvPr>
              <p14:cNvContentPartPr/>
              <p14:nvPr/>
            </p14:nvContentPartPr>
            <p14:xfrm>
              <a:off x="11426575" y="6333160"/>
              <a:ext cx="424440" cy="343440"/>
            </p14:xfrm>
          </p:contentPart>
        </mc:Choice>
        <mc:Fallback xmlns="">
          <p:pic>
            <p:nvPicPr>
              <p:cNvPr id="10" name="Tinta 9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2819868-890C-4F65-A0D9-6D581799B9C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63522" y="6270160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Tinta 10">
                <a:extLst>
                  <a:ext uri="{FF2B5EF4-FFF2-40B4-BE49-F238E27FC236}">
                    <a16:creationId xmlns:a16="http://schemas.microsoft.com/office/drawing/2014/main" xmlns="" id="{62819868-890C-4F65-A0D9-6D581799B9C9}"/>
                  </a:ext>
                </a:extLst>
              </p14:cNvPr>
              <p14:cNvContentPartPr/>
              <p14:nvPr/>
            </p14:nvContentPartPr>
            <p14:xfrm>
              <a:off x="11431836" y="4092665"/>
              <a:ext cx="424440" cy="343440"/>
            </p14:xfrm>
          </p:contentPart>
        </mc:Choice>
        <mc:Fallback xmlns="">
          <p:pic>
            <p:nvPicPr>
              <p:cNvPr id="11" name="Tinta 10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2819868-890C-4F65-A0D9-6D581799B9C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68783" y="4029665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Tinta 11">
                <a:extLst>
                  <a:ext uri="{FF2B5EF4-FFF2-40B4-BE49-F238E27FC236}">
                    <a16:creationId xmlns:a16="http://schemas.microsoft.com/office/drawing/2014/main" xmlns="" id="{62819868-890C-4F65-A0D9-6D581799B9C9}"/>
                  </a:ext>
                </a:extLst>
              </p14:cNvPr>
              <p14:cNvContentPartPr/>
              <p14:nvPr/>
            </p14:nvContentPartPr>
            <p14:xfrm>
              <a:off x="11431836" y="5530506"/>
              <a:ext cx="424440" cy="343440"/>
            </p14:xfrm>
          </p:contentPart>
        </mc:Choice>
        <mc:Fallback xmlns="">
          <p:pic>
            <p:nvPicPr>
              <p:cNvPr id="12" name="Tinta 11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2819868-890C-4F65-A0D9-6D581799B9C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68783" y="5467506"/>
                <a:ext cx="550547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3" name="Tinta 12">
                <a:extLst>
                  <a:ext uri="{FF2B5EF4-FFF2-40B4-BE49-F238E27FC236}">
                    <a16:creationId xmlns:a16="http://schemas.microsoft.com/office/drawing/2014/main" xmlns="" id="{62819868-890C-4F65-A0D9-6D581799B9C9}"/>
                  </a:ext>
                </a:extLst>
              </p14:cNvPr>
              <p14:cNvContentPartPr/>
              <p14:nvPr/>
            </p14:nvContentPartPr>
            <p14:xfrm>
              <a:off x="11495548" y="3004339"/>
              <a:ext cx="424440" cy="343440"/>
            </p14:xfrm>
          </p:contentPart>
        </mc:Choice>
        <mc:Fallback xmlns="">
          <p:pic>
            <p:nvPicPr>
              <p:cNvPr id="13" name="Tinta 12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2819868-890C-4F65-A0D9-6D581799B9C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432495" y="2941339"/>
                <a:ext cx="550547" cy="46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7236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146665"/>
              </p:ext>
            </p:extLst>
          </p:nvPr>
        </p:nvGraphicFramePr>
        <p:xfrm>
          <a:off x="0" y="18958"/>
          <a:ext cx="13845092" cy="677475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079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371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9489">
                <a:tc gridSpan="2">
                  <a:txBody>
                    <a:bodyPr/>
                    <a:lstStyle/>
                    <a:p>
                      <a:pPr algn="ctr"/>
                      <a:r>
                        <a:rPr lang="pt-BR" sz="3200" dirty="0"/>
                        <a:t>PROGRAMA DA POLÍTICA DE ASSISTÊNCIA </a:t>
                      </a:r>
                      <a:r>
                        <a:rPr lang="pt-BR" sz="3200" dirty="0" smtClean="0"/>
                        <a:t>SOCIAL</a:t>
                      </a:r>
                      <a:endParaRPr lang="pt-BR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r>
                        <a:rPr lang="pt-BR" sz="2400" b="1" dirty="0"/>
                        <a:t>Título do programa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800" b="1" dirty="0"/>
                        <a:t>LONDRINA MAIS </a:t>
                      </a:r>
                      <a:r>
                        <a:rPr lang="pt-BR" sz="2800" b="1" dirty="0" smtClean="0"/>
                        <a:t>SUAS (0009)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736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Contextualização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dirty="0"/>
                        <a:t>Ver arquivo anexo.</a:t>
                      </a: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386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Objetivo reduzido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b="0" dirty="0"/>
                        <a:t>Assegurar a proteção social pelo Sistema Único de Assistência Social (SUAS) no Município de Londrina, como dever do Estado e direito de quem dela necessitar.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6974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Objetivos específicos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2312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Ofertas da assistência social </a:t>
                      </a:r>
                    </a:p>
                    <a:p>
                      <a:pPr algn="ctr"/>
                      <a:r>
                        <a:rPr lang="pt-BR" sz="2000" b="1" dirty="0"/>
                        <a:t>(benefícios, serviços, programas e projetos)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Manter, qualificar e ampliar as ofertas de proteção social do SUAS e atender às novas demandas da dinâmica da realidade.</a:t>
                      </a: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10003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Gestão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Gerenciar a política de assistência social, exercendo a coordenação do SUAS no município de Londrina.</a:t>
                      </a: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89489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/>
                        <a:t>Controle social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Fomentar o exercício do controle social e da participação na gestão e operacionalização do SUAS em Londrina.</a:t>
                      </a:r>
                      <a:endParaRPr lang="pt-BR" sz="2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0363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3687</Words>
  <Application>Microsoft Office PowerPoint</Application>
  <PresentationFormat>Widescreen</PresentationFormat>
  <Paragraphs>743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Wingdings</vt:lpstr>
      <vt:lpstr>Tema do Office</vt:lpstr>
      <vt:lpstr>Apresentação do PowerPoint</vt:lpstr>
      <vt:lpstr>Relembrando...</vt:lpstr>
      <vt:lpstr>O Plano Plurianual - PPA</vt:lpstr>
      <vt:lpstr>Apresentação do PowerPoint</vt:lpstr>
      <vt:lpstr>O Ciclo Orçamentário</vt:lpstr>
      <vt:lpstr>O Plano Plurianual - PPA</vt:lpstr>
      <vt:lpstr>Conteúdo do Plano Plurianual - PPA</vt:lpstr>
      <vt:lpstr>Apresentação do PowerPoint</vt:lpstr>
      <vt:lpstr>Apresentação do PowerPoint</vt:lpstr>
      <vt:lpstr>Apresentação do PowerPoint</vt:lpstr>
      <vt:lpstr>Ações presentes no PPA – Assistência Social (função 08)</vt:lpstr>
      <vt:lpstr>Ações presentes no PPA – Assistência Social (cont.)</vt:lpstr>
      <vt:lpstr>Ações presentes no PPA – Assistência Social (cont.)</vt:lpstr>
      <vt:lpstr>Ações presentes no PPA – Assistência Social (cont.)</vt:lpstr>
      <vt:lpstr>Ações presentes no PPA – Assistência Social (cont.)</vt:lpstr>
      <vt:lpstr>Ações presentes no PPA – Assistência Social (cont.)</vt:lpstr>
      <vt:lpstr>Ações presentes no PPA – Assistência Social (cont.)</vt:lpstr>
      <vt:lpstr>Apresentação do PowerPoint</vt:lpstr>
      <vt:lpstr>Apresentação do PowerPoint</vt:lpstr>
      <vt:lpstr>Ações presentes no PPA – Criança e Adolescente (função 14)</vt:lpstr>
      <vt:lpstr>Ações presentes no PPA – Criança e Adolescente (função 14)</vt:lpstr>
      <vt:lpstr>Ações presentes no PPA – Criança e Adolescente (função 14)</vt:lpstr>
      <vt:lpstr>Ações presentes no PPA – Criança e Adolescente (função 14)</vt:lpstr>
      <vt:lpstr>Orçamento 2022 - Resumo</vt:lpstr>
      <vt:lpstr>Orçamento 2022 - Resumo</vt:lpstr>
      <vt:lpstr>Orçamento 2022 - Resumo</vt:lpstr>
      <vt:lpstr>Orçamento 2022 - Resumo</vt:lpstr>
      <vt:lpstr>Orçamento 2022 - Resumo</vt:lpstr>
      <vt:lpstr>Orçamento 2022 - Resumo</vt:lpstr>
      <vt:lpstr>Orçamento 2022 - Resumo</vt:lpstr>
      <vt:lpstr>Orçamento 2022 - Resumo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Gisele de Cassia Tavares matr 134520</dc:creator>
  <cp:lastModifiedBy>Gisele de Cassia Tavares matr 134520</cp:lastModifiedBy>
  <cp:revision>86</cp:revision>
  <cp:lastPrinted>2021-05-05T16:13:55Z</cp:lastPrinted>
  <dcterms:created xsi:type="dcterms:W3CDTF">2021-05-04T19:12:45Z</dcterms:created>
  <dcterms:modified xsi:type="dcterms:W3CDTF">2022-03-02T13:45:55Z</dcterms:modified>
</cp:coreProperties>
</file>