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1" r:id="rId2"/>
    <p:sldId id="268" r:id="rId3"/>
    <p:sldId id="284" r:id="rId4"/>
    <p:sldId id="287" r:id="rId5"/>
    <p:sldId id="288" r:id="rId6"/>
    <p:sldId id="290" r:id="rId7"/>
    <p:sldId id="309" r:id="rId8"/>
    <p:sldId id="310" r:id="rId9"/>
    <p:sldId id="267" r:id="rId10"/>
    <p:sldId id="298" r:id="rId11"/>
    <p:sldId id="308" r:id="rId12"/>
    <p:sldId id="303" r:id="rId13"/>
    <p:sldId id="304" r:id="rId14"/>
    <p:sldId id="305" r:id="rId15"/>
    <p:sldId id="307" r:id="rId16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7519"/>
    <a:srgbClr val="AD1B5D"/>
    <a:srgbClr val="FFCC99"/>
    <a:srgbClr val="808080"/>
    <a:srgbClr val="9E0000"/>
    <a:srgbClr val="A1B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93621" autoAdjust="0"/>
  </p:normalViewPr>
  <p:slideViewPr>
    <p:cSldViewPr snapToGrid="0">
      <p:cViewPr varScale="1">
        <p:scale>
          <a:sx n="91" d="100"/>
          <a:sy n="91" d="100"/>
        </p:scale>
        <p:origin x="39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FONTES PRESENTES NO ORÇAMENTO DA SMAS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1B-46BE-A85F-7D299BCABC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1B-46BE-A85F-7D299BCABC9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Planilha1!$A$2:$A$3</c:f>
              <c:strCache>
                <c:ptCount val="2"/>
                <c:pt idx="0">
                  <c:v>Fontes Livres</c:v>
                </c:pt>
                <c:pt idx="1">
                  <c:v>Fontes Vinculadas</c:v>
                </c:pt>
              </c:strCache>
            </c:strRef>
          </c:cat>
          <c:val>
            <c:numRef>
              <c:f>Planilha1!$B$2:$B$3</c:f>
              <c:numCache>
                <c:formatCode>0.00%</c:formatCode>
                <c:ptCount val="2"/>
                <c:pt idx="0">
                  <c:v>0.96030000000000004</c:v>
                </c:pt>
                <c:pt idx="1">
                  <c:v>3.9699999999999999E-2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286-4E2D-BBF5-CDDBCEBDDA90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8F722-45AA-4DDC-8D51-9D881FB7BAEA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0C8B7-6BDA-405C-B3ED-5975D380D9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040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09259B-EFB4-4524-B91A-60F53CAC6098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635F0-41FE-4501-85FB-9D591B54AA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676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2635F0-41FE-4501-85FB-9D591B54AA6B}" type="slidenum">
              <a:rPr lang="pt-BR" smtClean="0">
                <a:solidFill>
                  <a:prstClr val="black"/>
                </a:solidFill>
              </a:rPr>
              <a:pPr/>
              <a:t>8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33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553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2910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5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503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7128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54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3799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4963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039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0295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6348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56619-2AB9-4D18-A767-4A9D783A0534}" type="datetimeFigureOut">
              <a:rPr lang="pt-BR" smtClean="0"/>
              <a:t>24/07/2023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F5853-C397-4B5F-B1EC-B37641DD6B1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067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5715000" y="0"/>
            <a:ext cx="6477000" cy="6858000"/>
          </a:xfrm>
          <a:prstGeom prst="rect">
            <a:avLst/>
          </a:prstGeom>
          <a:solidFill>
            <a:srgbClr val="9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10219641" y="6312312"/>
            <a:ext cx="1853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200" i="1" dirty="0">
                <a:solidFill>
                  <a:schemeClr val="bg1"/>
                </a:solidFill>
              </a:rPr>
              <a:t>DGSMAS/DGAF 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56" y="1965230"/>
            <a:ext cx="3942172" cy="197474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6542462" y="1036378"/>
            <a:ext cx="4805796" cy="4783006"/>
          </a:xfrm>
          <a:prstGeom prst="roundRect">
            <a:avLst/>
          </a:prstGeom>
          <a:noFill/>
          <a:ln w="139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730365" y="1634108"/>
            <a:ext cx="444627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LEI ORÇAMENTÁRIA ANUAL 2024 </a:t>
            </a:r>
          </a:p>
          <a:p>
            <a:pPr algn="ctr"/>
            <a:endParaRPr lang="pt-BR" sz="3200" dirty="0">
              <a:solidFill>
                <a:schemeClr val="bg1"/>
              </a:solidFill>
            </a:endParaRPr>
          </a:p>
          <a:p>
            <a:pPr algn="ctr"/>
            <a:r>
              <a:rPr lang="pt-BR" sz="3200" i="1" dirty="0">
                <a:solidFill>
                  <a:schemeClr val="bg1"/>
                </a:solidFill>
              </a:rPr>
              <a:t>Proposta Orçamentária da Secretaria Municipal de Assistência Social</a:t>
            </a:r>
          </a:p>
          <a:p>
            <a:pPr algn="ctr"/>
            <a:endParaRPr lang="pt-BR" sz="4000" dirty="0">
              <a:solidFill>
                <a:schemeClr val="bg1"/>
              </a:solidFill>
            </a:endParaRPr>
          </a:p>
          <a:p>
            <a:pPr algn="ctr"/>
            <a:endParaRPr lang="pt-BR" sz="4000" dirty="0">
              <a:solidFill>
                <a:schemeClr val="bg1"/>
              </a:solidFill>
            </a:endParaRPr>
          </a:p>
          <a:p>
            <a:pPr algn="ctr"/>
            <a:endParaRPr lang="pt-BR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567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90959"/>
            <a:ext cx="10515600" cy="1325563"/>
          </a:xfrm>
        </p:spPr>
        <p:txBody>
          <a:bodyPr/>
          <a:lstStyle/>
          <a:p>
            <a:pPr algn="ctr"/>
            <a:r>
              <a:rPr lang="pt-B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2024 - Resumo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0742985"/>
              </p:ext>
            </p:extLst>
          </p:nvPr>
        </p:nvGraphicFramePr>
        <p:xfrm>
          <a:off x="816428" y="1836517"/>
          <a:ext cx="10515599" cy="3001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67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247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077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363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05946">
                <a:tc>
                  <a:txBody>
                    <a:bodyPr/>
                    <a:lstStyle/>
                    <a:p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Total (R$)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Recursos Livres (R$)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Unidade 25.010 – Coord. Geral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51.567.000,00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51.567.000,00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Unidade 25.020 - FMDCA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1.009.000,00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29.000,00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980.000,00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Unidade 25.030 -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70.856.000,00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66.858.000,00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3.998.000,00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/>
                        <a:t>Total do Órgão - SMAS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123.432.000,00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118.454.000,00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/>
                        <a:t>4.978.000,00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03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90959"/>
            <a:ext cx="10515600" cy="1325563"/>
          </a:xfrm>
        </p:spPr>
        <p:txBody>
          <a:bodyPr/>
          <a:lstStyle/>
          <a:p>
            <a:pPr algn="ctr"/>
            <a:r>
              <a:rPr lang="pt-B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051036"/>
              </p:ext>
            </p:extLst>
          </p:nvPr>
        </p:nvGraphicFramePr>
        <p:xfrm>
          <a:off x="259975" y="1836517"/>
          <a:ext cx="11761695" cy="2968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53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845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017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22431">
                <a:tc>
                  <a:txBody>
                    <a:bodyPr/>
                    <a:lstStyle/>
                    <a:p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>
                          <a:solidFill>
                            <a:schemeClr val="tx1"/>
                          </a:solidFill>
                        </a:rPr>
                        <a:t>LOA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3200" dirty="0">
                          <a:solidFill>
                            <a:schemeClr val="tx1"/>
                          </a:solidFill>
                        </a:rPr>
                        <a:t>LOA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69810662"/>
                  </a:ext>
                </a:extLst>
              </a:tr>
              <a:tr h="568604">
                <a:tc>
                  <a:txBody>
                    <a:bodyPr/>
                    <a:lstStyle/>
                    <a:p>
                      <a:r>
                        <a:rPr lang="pt-BR" dirty="0"/>
                        <a:t>Unidade 25.010 – Coord. Geral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44.244.000,00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51.567.000,00</a:t>
                      </a:r>
                    </a:p>
                    <a:p>
                      <a:pPr algn="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8604">
                <a:tc>
                  <a:txBody>
                    <a:bodyPr/>
                    <a:lstStyle/>
                    <a:p>
                      <a:r>
                        <a:rPr lang="pt-BR" dirty="0"/>
                        <a:t>Unidade 25.020 - FMDCA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763.000,00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1.009.000,00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8604">
                <a:tc>
                  <a:txBody>
                    <a:bodyPr/>
                    <a:lstStyle/>
                    <a:p>
                      <a:r>
                        <a:rPr lang="pt-BR" dirty="0"/>
                        <a:t>Unidade 25.030 -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65.176.000,00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70.856.000,00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68604">
                <a:tc>
                  <a:txBody>
                    <a:bodyPr/>
                    <a:lstStyle/>
                    <a:p>
                      <a:r>
                        <a:rPr lang="pt-BR" b="1" dirty="0"/>
                        <a:t>Total do Órgão - SMAS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/>
                        <a:t>110.183.000,00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123.432.000,00</a:t>
                      </a:r>
                      <a:endParaRPr lang="pt-BR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742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8344" y="-92071"/>
            <a:ext cx="10526486" cy="1325563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2024 - Resumo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0945003"/>
              </p:ext>
            </p:extLst>
          </p:nvPr>
        </p:nvGraphicFramePr>
        <p:xfrm>
          <a:off x="337457" y="1328057"/>
          <a:ext cx="11582399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0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788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192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3398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7918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51851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Ação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(Projeto/Atividade)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Aplicação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Total (R$)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Recursos Livres (R$)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dirty="0"/>
                        <a:t>5.013 - </a:t>
                      </a:r>
                      <a:r>
                        <a:rPr lang="pt-BR" sz="1800" dirty="0">
                          <a:solidFill>
                            <a:schemeClr val="tx1"/>
                          </a:solidFill>
                        </a:rPr>
                        <a:t>Estruturação</a:t>
                      </a:r>
                      <a:r>
                        <a:rPr lang="pt-BR" sz="1800" baseline="0" dirty="0">
                          <a:solidFill>
                            <a:schemeClr val="tx1"/>
                          </a:solidFill>
                        </a:rPr>
                        <a:t> da Proteção Social e da Gestão no SUAS - FMAS</a:t>
                      </a:r>
                      <a:endParaRPr lang="pt-B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Equipamentos</a:t>
                      </a:r>
                    </a:p>
                    <a:p>
                      <a:pPr algn="r"/>
                      <a:r>
                        <a:rPr lang="pt-BR" dirty="0"/>
                        <a:t>Rubricas abertas para obras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328.000,00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4.000,00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324.000,00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dirty="0"/>
                        <a:t>5.014 - </a:t>
                      </a:r>
                      <a:r>
                        <a:rPr lang="pt-BR" sz="1800" dirty="0">
                          <a:solidFill>
                            <a:schemeClr val="tx1"/>
                          </a:solidFill>
                        </a:rPr>
                        <a:t>Estruturação para o exercício do Controle Social no </a:t>
                      </a:r>
                      <a:r>
                        <a:rPr lang="pt-BR" sz="1800" baseline="0" dirty="0">
                          <a:solidFill>
                            <a:schemeClr val="tx1"/>
                          </a:solidFill>
                        </a:rPr>
                        <a:t>SUAS </a:t>
                      </a:r>
                      <a:endParaRPr lang="pt-B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Equipamentos</a:t>
                      </a:r>
                    </a:p>
                    <a:p>
                      <a:pPr algn="r"/>
                      <a:r>
                        <a:rPr lang="pt-BR" dirty="0"/>
                        <a:t>Rubricas abertas para obras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10.000,00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1.000,00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9.000,00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6.016 - </a:t>
                      </a:r>
                      <a:r>
                        <a:rPr lang="pt-BR" sz="1800" dirty="0"/>
                        <a:t>Manutenção e ampliação da Proteção Social Básica -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Pessoal por tempo</a:t>
                      </a:r>
                      <a:r>
                        <a:rPr lang="pt-BR" baseline="0" dirty="0"/>
                        <a:t> determinado</a:t>
                      </a:r>
                    </a:p>
                    <a:p>
                      <a:pPr algn="r"/>
                      <a:r>
                        <a:rPr lang="pt-BR" baseline="0" dirty="0"/>
                        <a:t>Pessoal em geral</a:t>
                      </a:r>
                    </a:p>
                    <a:p>
                      <a:pPr algn="r"/>
                      <a:r>
                        <a:rPr lang="pt-BR" baseline="0" dirty="0"/>
                        <a:t>Subvenções</a:t>
                      </a:r>
                    </a:p>
                    <a:p>
                      <a:pPr algn="r"/>
                      <a:r>
                        <a:rPr lang="pt-BR" baseline="0" dirty="0"/>
                        <a:t>Material de consumo</a:t>
                      </a:r>
                    </a:p>
                    <a:p>
                      <a:pPr algn="r"/>
                      <a:r>
                        <a:rPr lang="pt-BR" baseline="0" dirty="0"/>
                        <a:t>Contratos</a:t>
                      </a:r>
                    </a:p>
                    <a:p>
                      <a:pPr algn="r"/>
                      <a:r>
                        <a:rPr lang="pt-BR" baseline="0" dirty="0"/>
                        <a:t>Diárias</a:t>
                      </a:r>
                    </a:p>
                    <a:p>
                      <a:pPr algn="r"/>
                      <a:r>
                        <a:rPr lang="pt-BR" baseline="0" dirty="0"/>
                        <a:t>Passagens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23.995.000,00</a:t>
                      </a:r>
                      <a:endParaRPr lang="pt-BR" dirty="0"/>
                    </a:p>
                    <a:p>
                      <a:pPr algn="r"/>
                      <a:endParaRPr lang="pt-BR" dirty="0"/>
                    </a:p>
                    <a:p>
                      <a:pPr algn="r"/>
                      <a:endParaRPr lang="pt-BR" dirty="0"/>
                    </a:p>
                    <a:p>
                      <a:pPr algn="l"/>
                      <a:r>
                        <a:rPr lang="pt-BR" dirty="0"/>
                        <a:t>Sendo para Subvenção: </a:t>
                      </a:r>
                    </a:p>
                    <a:p>
                      <a:pPr algn="l"/>
                      <a:r>
                        <a:rPr lang="pt-BR" dirty="0"/>
                        <a:t>R$ </a:t>
                      </a:r>
                      <a:r>
                        <a:rPr lang="pt-BR" dirty="0" smtClean="0"/>
                        <a:t>19.928.000,00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22.501.000,00</a:t>
                      </a:r>
                      <a:endParaRPr lang="pt-BR" dirty="0"/>
                    </a:p>
                    <a:p>
                      <a:pPr algn="r"/>
                      <a:endParaRPr lang="pt-BR" dirty="0"/>
                    </a:p>
                    <a:p>
                      <a:pPr algn="r"/>
                      <a:endParaRPr lang="pt-BR" dirty="0"/>
                    </a:p>
                    <a:p>
                      <a:pPr algn="l"/>
                      <a:r>
                        <a:rPr lang="pt-BR" dirty="0"/>
                        <a:t>Sendo para Subvenção: </a:t>
                      </a:r>
                    </a:p>
                    <a:p>
                      <a:pPr algn="l"/>
                      <a:r>
                        <a:rPr lang="pt-BR" dirty="0"/>
                        <a:t>R$ </a:t>
                      </a:r>
                      <a:r>
                        <a:rPr lang="pt-BR" dirty="0" smtClean="0"/>
                        <a:t>19.712.000,00</a:t>
                      </a:r>
                      <a:endParaRPr lang="pt-BR" dirty="0"/>
                    </a:p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1.494.000,00</a:t>
                      </a:r>
                    </a:p>
                    <a:p>
                      <a:pPr algn="r"/>
                      <a:endParaRPr lang="pt-BR" dirty="0"/>
                    </a:p>
                    <a:p>
                      <a:pPr algn="r"/>
                      <a:endParaRPr lang="pt-BR" dirty="0"/>
                    </a:p>
                    <a:p>
                      <a:pPr algn="l"/>
                      <a:r>
                        <a:rPr lang="pt-BR" dirty="0"/>
                        <a:t>Sendo para Subvenção: </a:t>
                      </a:r>
                    </a:p>
                    <a:p>
                      <a:pPr algn="l"/>
                      <a:r>
                        <a:rPr lang="pt-BR" dirty="0"/>
                        <a:t>R$ </a:t>
                      </a:r>
                      <a:r>
                        <a:rPr lang="pt-BR" dirty="0" smtClean="0"/>
                        <a:t>216.000,00</a:t>
                      </a:r>
                      <a:endParaRPr lang="pt-BR" dirty="0"/>
                    </a:p>
                    <a:p>
                      <a:pPr algn="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7565572" y="394303"/>
            <a:ext cx="322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/>
              <a:t>Unidade 25.030 – FMAS</a:t>
            </a:r>
          </a:p>
        </p:txBody>
      </p:sp>
    </p:spTree>
    <p:extLst>
      <p:ext uri="{BB962C8B-B14F-4D97-AF65-F5344CB8AC3E}">
        <p14:creationId xmlns:p14="http://schemas.microsoft.com/office/powerpoint/2010/main" val="1032341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8971" y="-48531"/>
            <a:ext cx="10526486" cy="1325563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2024 - Resumo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6636968"/>
              </p:ext>
            </p:extLst>
          </p:nvPr>
        </p:nvGraphicFramePr>
        <p:xfrm>
          <a:off x="468086" y="1302284"/>
          <a:ext cx="11375572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37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517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603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9766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4205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51851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Ação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(Projeto/Atividade)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Aplicação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Total (R$)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Recursos Livres (R$)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6.017 - </a:t>
                      </a:r>
                      <a:r>
                        <a:rPr lang="pt-BR" sz="1800" dirty="0"/>
                        <a:t>Manutenção e ampliação da Proteção Social Especial -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Pessoal por tempo</a:t>
                      </a:r>
                      <a:r>
                        <a:rPr lang="pt-BR" baseline="0" dirty="0"/>
                        <a:t> determinado</a:t>
                      </a:r>
                    </a:p>
                    <a:p>
                      <a:pPr algn="r"/>
                      <a:r>
                        <a:rPr lang="pt-BR" baseline="0" dirty="0"/>
                        <a:t>Pessoal em geral</a:t>
                      </a:r>
                    </a:p>
                    <a:p>
                      <a:pPr algn="r"/>
                      <a:r>
                        <a:rPr lang="pt-BR" baseline="0" dirty="0"/>
                        <a:t>Subvenções</a:t>
                      </a:r>
                    </a:p>
                    <a:p>
                      <a:pPr algn="r"/>
                      <a:r>
                        <a:rPr lang="pt-BR" baseline="0" dirty="0"/>
                        <a:t>Material de consumo</a:t>
                      </a:r>
                    </a:p>
                    <a:p>
                      <a:pPr algn="r"/>
                      <a:r>
                        <a:rPr lang="pt-BR" baseline="0" dirty="0"/>
                        <a:t>Contratos</a:t>
                      </a:r>
                    </a:p>
                    <a:p>
                      <a:pPr algn="r"/>
                      <a:r>
                        <a:rPr lang="pt-BR" baseline="0" dirty="0"/>
                        <a:t>Diárias</a:t>
                      </a:r>
                    </a:p>
                    <a:p>
                      <a:pPr algn="r"/>
                      <a:r>
                        <a:rPr lang="pt-BR" baseline="0" dirty="0"/>
                        <a:t>Passagens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24.994.000,00</a:t>
                      </a:r>
                      <a:endParaRPr lang="pt-BR" dirty="0"/>
                    </a:p>
                    <a:p>
                      <a:pPr algn="r"/>
                      <a:endParaRPr lang="pt-BR" dirty="0"/>
                    </a:p>
                    <a:p>
                      <a:pPr algn="r"/>
                      <a:endParaRPr lang="pt-BR" dirty="0"/>
                    </a:p>
                    <a:p>
                      <a:pPr algn="l"/>
                      <a:r>
                        <a:rPr lang="pt-BR" dirty="0"/>
                        <a:t>Sendo para Subvenção: </a:t>
                      </a:r>
                    </a:p>
                    <a:p>
                      <a:pPr algn="l"/>
                      <a:r>
                        <a:rPr lang="pt-BR" dirty="0"/>
                        <a:t>R$ </a:t>
                      </a:r>
                      <a:r>
                        <a:rPr lang="pt-BR" dirty="0" smtClean="0"/>
                        <a:t>21.293.000,00</a:t>
                      </a:r>
                      <a:endParaRPr lang="pt-BR" dirty="0"/>
                    </a:p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22.992.000,00</a:t>
                      </a:r>
                      <a:endParaRPr lang="pt-BR" dirty="0"/>
                    </a:p>
                    <a:p>
                      <a:pPr algn="r"/>
                      <a:endParaRPr lang="pt-BR" dirty="0"/>
                    </a:p>
                    <a:p>
                      <a:pPr algn="r"/>
                      <a:endParaRPr lang="pt-BR" dirty="0"/>
                    </a:p>
                    <a:p>
                      <a:pPr algn="l"/>
                      <a:r>
                        <a:rPr lang="pt-BR" dirty="0"/>
                        <a:t>Sendo para Subvenção: </a:t>
                      </a:r>
                    </a:p>
                    <a:p>
                      <a:pPr algn="l"/>
                      <a:r>
                        <a:rPr lang="pt-BR" dirty="0"/>
                        <a:t>R$ </a:t>
                      </a:r>
                      <a:r>
                        <a:rPr lang="pt-BR" dirty="0" smtClean="0"/>
                        <a:t>20.092.000,00</a:t>
                      </a:r>
                      <a:endParaRPr lang="pt-BR" dirty="0"/>
                    </a:p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2.072.000,00</a:t>
                      </a:r>
                    </a:p>
                    <a:p>
                      <a:pPr algn="r"/>
                      <a:endParaRPr lang="pt-BR" dirty="0"/>
                    </a:p>
                    <a:p>
                      <a:pPr algn="r"/>
                      <a:endParaRPr lang="pt-BR" dirty="0"/>
                    </a:p>
                    <a:p>
                      <a:pPr algn="l"/>
                      <a:r>
                        <a:rPr lang="pt-BR" dirty="0"/>
                        <a:t>Sendo para Subvenção: </a:t>
                      </a:r>
                    </a:p>
                    <a:p>
                      <a:pPr algn="l"/>
                      <a:r>
                        <a:rPr lang="pt-BR" dirty="0"/>
                        <a:t>R$ 1.201.000,00</a:t>
                      </a:r>
                    </a:p>
                    <a:p>
                      <a:pPr algn="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6.018</a:t>
                      </a:r>
                      <a:r>
                        <a:rPr lang="pt-BR" sz="1800" baseline="0" dirty="0"/>
                        <a:t> - Manutenção e ampliação dos benefícios e transferência de renda no SUAS - FMAS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PMTR</a:t>
                      </a:r>
                    </a:p>
                    <a:p>
                      <a:pPr algn="r"/>
                      <a:r>
                        <a:rPr lang="pt-BR" dirty="0"/>
                        <a:t>BEE</a:t>
                      </a:r>
                    </a:p>
                    <a:p>
                      <a:pPr algn="r"/>
                      <a:r>
                        <a:rPr lang="pt-BR" dirty="0"/>
                        <a:t>Auxílio natalidade</a:t>
                      </a:r>
                      <a:r>
                        <a:rPr lang="pt-BR" baseline="0" dirty="0"/>
                        <a:t> e funeral</a:t>
                      </a:r>
                    </a:p>
                    <a:p>
                      <a:pPr algn="r"/>
                      <a:r>
                        <a:rPr lang="pt-BR" baseline="0" dirty="0"/>
                        <a:t>Família acolhedora</a:t>
                      </a:r>
                    </a:p>
                    <a:p>
                      <a:pPr algn="r"/>
                      <a:r>
                        <a:rPr lang="pt-BR" baseline="0" dirty="0"/>
                        <a:t>Guarda subsidiada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21.395.000,00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21.395.000,00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7783286" y="405189"/>
            <a:ext cx="322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/>
              <a:t>Unidade 25.030 – FMAS</a:t>
            </a:r>
          </a:p>
        </p:txBody>
      </p:sp>
    </p:spTree>
    <p:extLst>
      <p:ext uri="{BB962C8B-B14F-4D97-AF65-F5344CB8AC3E}">
        <p14:creationId xmlns:p14="http://schemas.microsoft.com/office/powerpoint/2010/main" val="3825074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7457" y="419555"/>
            <a:ext cx="10526486" cy="1325563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2024 - Resumo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4686779"/>
              </p:ext>
            </p:extLst>
          </p:nvPr>
        </p:nvGraphicFramePr>
        <p:xfrm>
          <a:off x="228601" y="2216682"/>
          <a:ext cx="11691256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73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956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3638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5309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9872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51851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Ação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(Projeto/Atividade)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Aplicação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Total (R$)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Recursos Livres (R$)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6.019 - </a:t>
                      </a:r>
                      <a:r>
                        <a:rPr lang="pt-BR" sz="1800" dirty="0">
                          <a:solidFill>
                            <a:schemeClr val="tx1"/>
                          </a:solidFill>
                        </a:rPr>
                        <a:t>Manutenção das atividades de Gestão do SUAS - FMAS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Diárias</a:t>
                      </a:r>
                    </a:p>
                    <a:p>
                      <a:pPr algn="r"/>
                      <a:r>
                        <a:rPr lang="pt-BR" dirty="0"/>
                        <a:t>Material de consumo</a:t>
                      </a:r>
                    </a:p>
                    <a:p>
                      <a:pPr algn="r"/>
                      <a:r>
                        <a:rPr lang="pt-BR" dirty="0"/>
                        <a:t>Passagens</a:t>
                      </a:r>
                    </a:p>
                    <a:p>
                      <a:pPr algn="r"/>
                      <a:r>
                        <a:rPr lang="pt-BR" dirty="0"/>
                        <a:t>Contratos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39.000,00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39.000,00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6.020 - </a:t>
                      </a:r>
                      <a:r>
                        <a:rPr lang="pt-BR" sz="1800" dirty="0">
                          <a:solidFill>
                            <a:schemeClr val="tx1"/>
                          </a:solidFill>
                        </a:rPr>
                        <a:t>Fomento ao exercício do Controle Social e à participação no SUAS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Diárias</a:t>
                      </a:r>
                    </a:p>
                    <a:p>
                      <a:pPr algn="r"/>
                      <a:r>
                        <a:rPr lang="pt-BR" dirty="0"/>
                        <a:t>Material de consumo</a:t>
                      </a:r>
                    </a:p>
                    <a:p>
                      <a:pPr algn="r"/>
                      <a:r>
                        <a:rPr lang="pt-BR" dirty="0"/>
                        <a:t>Passagens</a:t>
                      </a:r>
                    </a:p>
                    <a:p>
                      <a:pPr algn="r"/>
                      <a:r>
                        <a:rPr lang="pt-BR" dirty="0"/>
                        <a:t>Contratos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95.000,00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35.000,00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/>
                        <a:t>60.000,00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7805059" y="960360"/>
            <a:ext cx="322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/>
              <a:t>Unidade 25.030 – FMAS</a:t>
            </a:r>
          </a:p>
        </p:txBody>
      </p:sp>
    </p:spTree>
    <p:extLst>
      <p:ext uri="{BB962C8B-B14F-4D97-AF65-F5344CB8AC3E}">
        <p14:creationId xmlns:p14="http://schemas.microsoft.com/office/powerpoint/2010/main" val="2107844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0" y="6369627"/>
            <a:ext cx="12192000" cy="488373"/>
          </a:xfrm>
          <a:prstGeom prst="rect">
            <a:avLst/>
          </a:prstGeom>
          <a:solidFill>
            <a:srgbClr val="9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5907232" y="1144202"/>
            <a:ext cx="4805796" cy="478300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-1" y="-1"/>
            <a:ext cx="12202391" cy="560071"/>
          </a:xfrm>
          <a:prstGeom prst="rect">
            <a:avLst/>
          </a:prstGeom>
          <a:solidFill>
            <a:srgbClr val="9E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083877" y="3060221"/>
            <a:ext cx="44462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Obrigada!</a:t>
            </a:r>
          </a:p>
          <a:p>
            <a:pPr algn="ctr"/>
            <a:endParaRPr lang="pt-BR" sz="4000" b="1" i="1" dirty="0"/>
          </a:p>
          <a:p>
            <a:pPr algn="ctr"/>
            <a:endParaRPr lang="pt-BR" sz="3600" i="1" dirty="0"/>
          </a:p>
          <a:p>
            <a:pPr algn="ctr"/>
            <a:endParaRPr lang="pt-BR" sz="3600" dirty="0"/>
          </a:p>
          <a:p>
            <a:pPr algn="ctr"/>
            <a:endParaRPr lang="pt-BR" sz="3600" dirty="0"/>
          </a:p>
          <a:p>
            <a:pPr algn="ctr"/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28908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571500" y="2626351"/>
            <a:ext cx="382385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/>
              <a:t>O QUE É ORÇAMENTO PÚBLICO</a:t>
            </a:r>
            <a:endParaRPr lang="pt-BR" sz="34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l="14908" t="8931" r="16218" b="7116"/>
          <a:stretch/>
        </p:blipFill>
        <p:spPr>
          <a:xfrm rot="935231">
            <a:off x="3930447" y="2401621"/>
            <a:ext cx="1378360" cy="1811053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400800" y="1791542"/>
            <a:ext cx="5104538" cy="35394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800" dirty="0"/>
              <a:t>“[...] instrumento de planejamento que estima as receitas que o Governo espera arrecadar ao longo do próximo ano e, com base nelas, autoriza um limite de gastos a ser realizado com tais recursos.” </a:t>
            </a:r>
          </a:p>
          <a:p>
            <a:pPr algn="ctr"/>
            <a:endParaRPr lang="pt-BR" sz="28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36852" y="6301633"/>
            <a:ext cx="5668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i="1" dirty="0"/>
              <a:t>Cartilha Orçamento Cidadão 2018 - Londrina</a:t>
            </a:r>
          </a:p>
        </p:txBody>
      </p:sp>
    </p:spTree>
    <p:extLst>
      <p:ext uri="{BB962C8B-B14F-4D97-AF65-F5344CB8AC3E}">
        <p14:creationId xmlns:p14="http://schemas.microsoft.com/office/powerpoint/2010/main" val="1891166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10259292" y="6632956"/>
            <a:ext cx="1953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000" i="1" dirty="0">
                <a:solidFill>
                  <a:schemeClr val="bg1"/>
                </a:solidFill>
              </a:rPr>
              <a:t>DGSMAS/DGAF – 20/06/2018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l="20396" t="39084" r="22116" b="45345"/>
          <a:stretch/>
        </p:blipFill>
        <p:spPr>
          <a:xfrm>
            <a:off x="15679" y="1473937"/>
            <a:ext cx="12197103" cy="1858227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8358532" y="193752"/>
            <a:ext cx="3558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/>
              <a:t>ORÇAMENTO PÚBLICO</a:t>
            </a:r>
            <a:endParaRPr lang="pt-BR" sz="28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3073834" y="4386650"/>
            <a:ext cx="8656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/>
              <a:t>Esse sistema integrado de leis segue um ciclo que pode ser expresso como segue:</a:t>
            </a:r>
          </a:p>
        </p:txBody>
      </p:sp>
      <p:sp>
        <p:nvSpPr>
          <p:cNvPr id="8" name="Seta dobrada para cima 7"/>
          <p:cNvSpPr/>
          <p:nvPr/>
        </p:nvSpPr>
        <p:spPr>
          <a:xfrm rot="5400000">
            <a:off x="10398903" y="4931430"/>
            <a:ext cx="1192397" cy="1159726"/>
          </a:xfrm>
          <a:prstGeom prst="bentUpArrow">
            <a:avLst/>
          </a:prstGeom>
          <a:solidFill>
            <a:srgbClr val="AD1B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0857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10259292" y="6632956"/>
            <a:ext cx="1953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000" i="1" dirty="0">
                <a:solidFill>
                  <a:schemeClr val="bg1"/>
                </a:solidFill>
              </a:rPr>
              <a:t>DGSMAS/DGAF – 20/06/2018</a:t>
            </a:r>
          </a:p>
        </p:txBody>
      </p:sp>
      <p:sp>
        <p:nvSpPr>
          <p:cNvPr id="8" name="Retângulo 7"/>
          <p:cNvSpPr/>
          <p:nvPr/>
        </p:nvSpPr>
        <p:spPr>
          <a:xfrm>
            <a:off x="10377272" y="129839"/>
            <a:ext cx="142680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000" b="1" dirty="0"/>
              <a:t>FONTES</a:t>
            </a:r>
            <a:endParaRPr lang="pt-BR" sz="3000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542253" y="1547264"/>
            <a:ext cx="3447856" cy="4365163"/>
          </a:xfrm>
          <a:prstGeom prst="roundRect">
            <a:avLst/>
          </a:prstGeom>
          <a:solidFill>
            <a:srgbClr val="8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/>
              <a:t>“FONTE DE RECURSO É UM CÓDIGO NUMÉRICO QUE  VINCULA A ORIGEM DE RECURSOS A SUA APLICAÇÃO.”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16070" y="6291242"/>
            <a:ext cx="5668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i="1" dirty="0"/>
              <a:t>Cartilha Orçamento Cidadão 2018 - Londrina</a:t>
            </a:r>
          </a:p>
        </p:txBody>
      </p:sp>
      <p:sp>
        <p:nvSpPr>
          <p:cNvPr id="9" name="Chave esquerda 8"/>
          <p:cNvSpPr/>
          <p:nvPr/>
        </p:nvSpPr>
        <p:spPr>
          <a:xfrm>
            <a:off x="4645220" y="1683325"/>
            <a:ext cx="1039091" cy="4209300"/>
          </a:xfrm>
          <a:prstGeom prst="leftBrace">
            <a:avLst>
              <a:gd name="adj1" fmla="val 60333"/>
              <a:gd name="adj2" fmla="val 50000"/>
            </a:avLst>
          </a:prstGeom>
          <a:ln w="889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6243399" y="1610587"/>
            <a:ext cx="5560673" cy="2244440"/>
          </a:xfrm>
          <a:prstGeom prst="round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FONTE LIVRE:</a:t>
            </a:r>
          </a:p>
          <a:p>
            <a:pPr algn="ctr"/>
            <a:r>
              <a:rPr lang="pt-BR" sz="2000" dirty="0"/>
              <a:t>Recursos do município. “Geralmente, são utilizados para o pagamento das despesas de custeio, contrapartidas de convênio, pagamento de dívidas e investimentos. A fonte livre pode ser utilizada para atender a quaisquer finalidades.”</a:t>
            </a: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6243399" y="4074215"/>
            <a:ext cx="5560673" cy="1818410"/>
          </a:xfrm>
          <a:prstGeom prst="round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FONTES VINCULADAS:</a:t>
            </a:r>
          </a:p>
          <a:p>
            <a:pPr algn="ctr"/>
            <a:r>
              <a:rPr lang="pt-BR" sz="2000" dirty="0"/>
              <a:t>“receitas vinculadas, que só podem ser aplicadas em despesas vinculadas, ou seja, para qual ela foi criada.”</a:t>
            </a:r>
          </a:p>
        </p:txBody>
      </p:sp>
    </p:spTree>
    <p:extLst>
      <p:ext uri="{BB962C8B-B14F-4D97-AF65-F5344CB8AC3E}">
        <p14:creationId xmlns:p14="http://schemas.microsoft.com/office/powerpoint/2010/main" val="2852774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419877"/>
              </p:ext>
            </p:extLst>
          </p:nvPr>
        </p:nvGraphicFramePr>
        <p:xfrm>
          <a:off x="661527" y="2050806"/>
          <a:ext cx="10894292" cy="88623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4627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315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89994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solidFill>
                            <a:schemeClr val="tx1"/>
                          </a:solidFill>
                        </a:rPr>
                        <a:t>Código da Fonte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solidFill>
                            <a:schemeClr val="tx1"/>
                          </a:solidFill>
                        </a:rPr>
                        <a:t>Nome da Fonte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2000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Fonte livre</a:t>
                      </a:r>
                      <a:endParaRPr lang="pt-BR" sz="2000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1161928" y="852054"/>
            <a:ext cx="98889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000" b="1" dirty="0"/>
              <a:t>FONTES PRESENTES NO ORÇAMENTO DO ÓRGÃO ORÇAMENTÁRIO SECRETARIA MUNICIPAL </a:t>
            </a:r>
          </a:p>
          <a:p>
            <a:pPr algn="ctr"/>
            <a:r>
              <a:rPr lang="pt-BR" sz="2000" b="1" dirty="0"/>
              <a:t>DE ASSISTÊNCIA SOCIAL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455636"/>
              </p:ext>
            </p:extLst>
          </p:nvPr>
        </p:nvGraphicFramePr>
        <p:xfrm>
          <a:off x="659245" y="3647641"/>
          <a:ext cx="10894292" cy="267052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4516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426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1396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solidFill>
                            <a:schemeClr val="tx1"/>
                          </a:solidFill>
                        </a:rPr>
                        <a:t>Código da Fonte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solidFill>
                            <a:schemeClr val="tx1"/>
                          </a:solidFill>
                        </a:rPr>
                        <a:t>Nome da Fonte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18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934</a:t>
                      </a:r>
                      <a:r>
                        <a:rPr lang="pt-BR" sz="2000" baseline="0" dirty="0"/>
                        <a:t> </a:t>
                      </a:r>
                      <a:endParaRPr lang="pt-B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000" baseline="0" dirty="0"/>
                        <a:t>Bloco da Proteção Social Básica</a:t>
                      </a:r>
                      <a:endParaRPr lang="pt-BR" sz="2000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18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941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000" dirty="0"/>
                        <a:t>Bloco da Proteção</a:t>
                      </a:r>
                      <a:r>
                        <a:rPr lang="pt-BR" sz="2000" baseline="0" dirty="0"/>
                        <a:t> Social Especial </a:t>
                      </a:r>
                      <a:endParaRPr lang="pt-BR" sz="2000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18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936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IGD SUAS</a:t>
                      </a:r>
                      <a:endParaRPr lang="pt-BR" sz="2000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18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940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IGD BF</a:t>
                      </a:r>
                      <a:endParaRPr lang="pt-BR" sz="2000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51826">
                <a:tc>
                  <a:txBody>
                    <a:bodyPr/>
                    <a:lstStyle/>
                    <a:p>
                      <a:r>
                        <a:rPr lang="pt-BR" sz="2000" dirty="0"/>
                        <a:t>965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i="0" dirty="0"/>
                        <a:t>CRAS Sul A – Contrato de Repasse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643479" y="1637613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Municipal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627713" y="3271217"/>
            <a:ext cx="97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Federais</a:t>
            </a:r>
          </a:p>
        </p:txBody>
      </p:sp>
    </p:spTree>
    <p:extLst>
      <p:ext uri="{BB962C8B-B14F-4D97-AF65-F5344CB8AC3E}">
        <p14:creationId xmlns:p14="http://schemas.microsoft.com/office/powerpoint/2010/main" val="473562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10259292" y="6632956"/>
            <a:ext cx="1953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000" i="1" dirty="0">
                <a:solidFill>
                  <a:schemeClr val="bg1"/>
                </a:solidFill>
              </a:rPr>
              <a:t>DGSMAS/DGAF – 20/06/2018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355440"/>
              </p:ext>
            </p:extLst>
          </p:nvPr>
        </p:nvGraphicFramePr>
        <p:xfrm>
          <a:off x="753917" y="1562955"/>
          <a:ext cx="10894292" cy="2773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81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3126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solidFill>
                            <a:schemeClr val="tx1"/>
                          </a:solidFill>
                        </a:rPr>
                        <a:t>Código da Fonte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solidFill>
                            <a:schemeClr val="tx1"/>
                          </a:solidFill>
                        </a:rPr>
                        <a:t>Nome da Fonte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2000" dirty="0"/>
                        <a:t>8812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i="0" baseline="0" dirty="0"/>
                        <a:t>PPAS V (Acolhimento adulto)</a:t>
                      </a:r>
                      <a:endParaRPr lang="pt-BR" sz="2000" i="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2000" dirty="0"/>
                        <a:t>8815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i="0" dirty="0"/>
                        <a:t>PPAS IV (Acolhimento criança/adolescente)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8823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i="0" dirty="0"/>
                        <a:t>Serviço de Abordagem Social sit.</a:t>
                      </a:r>
                      <a:r>
                        <a:rPr lang="pt-BR" sz="2000" i="0" baseline="0" dirty="0"/>
                        <a:t> rua</a:t>
                      </a:r>
                      <a:endParaRPr lang="pt-BR" sz="2000" i="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2000" dirty="0"/>
                        <a:t>8824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i="0" dirty="0"/>
                        <a:t>Serviço de Acolhimento</a:t>
                      </a:r>
                      <a:r>
                        <a:rPr lang="pt-BR" sz="2000" i="0" baseline="0" dirty="0"/>
                        <a:t> Instit. para pessoas em situação de rua</a:t>
                      </a:r>
                      <a:endParaRPr lang="pt-BR" sz="2000" i="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2000" dirty="0"/>
                        <a:t>8843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i="0" dirty="0"/>
                        <a:t>PPAS II (Centro Pop)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2000" dirty="0"/>
                        <a:t>8966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i="0" dirty="0"/>
                        <a:t>Serviço de Acolhimento para Mulheres em Situação</a:t>
                      </a:r>
                      <a:r>
                        <a:rPr lang="pt-BR" sz="2000" i="0" baseline="0" dirty="0"/>
                        <a:t> de Violência</a:t>
                      </a:r>
                      <a:endParaRPr lang="pt-BR" sz="2000" i="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690853" y="5038032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FMDCA 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="" xmlns:a16="http://schemas.microsoft.com/office/drawing/2014/main" id="{6AAD598F-351A-B6C0-C94E-D7B5F855E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2727"/>
              </p:ext>
            </p:extLst>
          </p:nvPr>
        </p:nvGraphicFramePr>
        <p:xfrm>
          <a:off x="677293" y="5440401"/>
          <a:ext cx="10894292" cy="8862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7370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572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89994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solidFill>
                            <a:schemeClr val="tx1"/>
                          </a:solidFill>
                        </a:rPr>
                        <a:t>Código da Fonte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solidFill>
                            <a:schemeClr val="tx1"/>
                          </a:solidFill>
                        </a:rPr>
                        <a:t>Nome da Fonte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2000" dirty="0"/>
                        <a:t>880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Transferências de pessoas físicas e jurídicas (IRPF e IRPJ) - FMDCA</a:t>
                      </a:r>
                      <a:endParaRPr lang="pt-BR" sz="2000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DC14CB4E-054E-FE45-4146-22B1C2DD0BBC}"/>
              </a:ext>
            </a:extLst>
          </p:cNvPr>
          <p:cNvSpPr txBox="1"/>
          <p:nvPr/>
        </p:nvSpPr>
        <p:spPr>
          <a:xfrm>
            <a:off x="732891" y="1122910"/>
            <a:ext cx="113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Estaduais </a:t>
            </a:r>
          </a:p>
        </p:txBody>
      </p:sp>
    </p:spTree>
    <p:extLst>
      <p:ext uri="{BB962C8B-B14F-4D97-AF65-F5344CB8AC3E}">
        <p14:creationId xmlns:p14="http://schemas.microsoft.com/office/powerpoint/2010/main" val="668600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10259292" y="6632956"/>
            <a:ext cx="1953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000" i="1" dirty="0">
                <a:solidFill>
                  <a:schemeClr val="bg1"/>
                </a:solidFill>
              </a:rPr>
              <a:t>DGSMAS/DGAF – 20/06/2018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="" xmlns:a16="http://schemas.microsoft.com/office/drawing/2014/main" id="{B3E3459E-EB2D-4F6D-8D24-40292CE59EE6}"/>
              </a:ext>
            </a:extLst>
          </p:cNvPr>
          <p:cNvSpPr txBox="1">
            <a:spLocks/>
          </p:cNvSpPr>
          <p:nvPr/>
        </p:nvSpPr>
        <p:spPr>
          <a:xfrm>
            <a:off x="387927" y="158099"/>
            <a:ext cx="11416146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Evolução do Orçamento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="" xmlns:a16="http://schemas.microsoft.com/office/drawing/2014/main" id="{71274D3C-C802-83B9-5F81-30AC23BC33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392214"/>
              </p:ext>
            </p:extLst>
          </p:nvPr>
        </p:nvGraphicFramePr>
        <p:xfrm>
          <a:off x="215155" y="1846729"/>
          <a:ext cx="11881594" cy="3702432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077171">
                  <a:extLst>
                    <a:ext uri="{9D8B030D-6E8A-4147-A177-3AD203B41FA5}">
                      <a16:colId xmlns="" xmlns:a16="http://schemas.microsoft.com/office/drawing/2014/main" val="2628579671"/>
                    </a:ext>
                  </a:extLst>
                </a:gridCol>
                <a:gridCol w="1580070">
                  <a:extLst>
                    <a:ext uri="{9D8B030D-6E8A-4147-A177-3AD203B41FA5}">
                      <a16:colId xmlns="" xmlns:a16="http://schemas.microsoft.com/office/drawing/2014/main" val="2675386173"/>
                    </a:ext>
                  </a:extLst>
                </a:gridCol>
                <a:gridCol w="1580070">
                  <a:extLst>
                    <a:ext uri="{9D8B030D-6E8A-4147-A177-3AD203B41FA5}">
                      <a16:colId xmlns="" xmlns:a16="http://schemas.microsoft.com/office/drawing/2014/main" val="3470319606"/>
                    </a:ext>
                  </a:extLst>
                </a:gridCol>
                <a:gridCol w="1580070">
                  <a:extLst>
                    <a:ext uri="{9D8B030D-6E8A-4147-A177-3AD203B41FA5}">
                      <a16:colId xmlns="" xmlns:a16="http://schemas.microsoft.com/office/drawing/2014/main" val="2415259035"/>
                    </a:ext>
                  </a:extLst>
                </a:gridCol>
                <a:gridCol w="1580070">
                  <a:extLst>
                    <a:ext uri="{9D8B030D-6E8A-4147-A177-3AD203B41FA5}">
                      <a16:colId xmlns="" xmlns:a16="http://schemas.microsoft.com/office/drawing/2014/main" val="1837015624"/>
                    </a:ext>
                  </a:extLst>
                </a:gridCol>
                <a:gridCol w="1686591">
                  <a:extLst>
                    <a:ext uri="{9D8B030D-6E8A-4147-A177-3AD203B41FA5}">
                      <a16:colId xmlns="" xmlns:a16="http://schemas.microsoft.com/office/drawing/2014/main" val="2992947131"/>
                    </a:ext>
                  </a:extLst>
                </a:gridCol>
                <a:gridCol w="1797552">
                  <a:extLst>
                    <a:ext uri="{9D8B030D-6E8A-4147-A177-3AD203B41FA5}">
                      <a16:colId xmlns="" xmlns:a16="http://schemas.microsoft.com/office/drawing/2014/main" val="3151129861"/>
                    </a:ext>
                  </a:extLst>
                </a:gridCol>
              </a:tblGrid>
              <a:tr h="732799">
                <a:tc>
                  <a:txBody>
                    <a:bodyPr/>
                    <a:lstStyle/>
                    <a:p>
                      <a:pPr algn="l" fontAlgn="b"/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dirty="0">
                          <a:effectLst/>
                        </a:rPr>
                        <a:t> LOA 2019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dirty="0">
                          <a:effectLst/>
                        </a:rPr>
                        <a:t>LOA 2020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dirty="0">
                          <a:effectLst/>
                        </a:rPr>
                        <a:t>LOA 2021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dirty="0">
                          <a:effectLst/>
                        </a:rPr>
                        <a:t>LOA 2022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dirty="0">
                          <a:effectLst/>
                        </a:rPr>
                        <a:t>LOA 2023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dirty="0">
                          <a:effectLst/>
                        </a:rPr>
                        <a:t>PROPOSTA LOA 2024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15888776"/>
                  </a:ext>
                </a:extLst>
              </a:tr>
              <a:tr h="612235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effectLst/>
                        </a:rPr>
                        <a:t>Orçamento Geral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R$   59.715.000,00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R$   61.884.000,00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72.855.000,00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94.419.000,00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110.183.000,00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R$      </a:t>
                      </a:r>
                      <a:r>
                        <a:rPr lang="pt-BR" sz="2000" u="none" strike="noStrike" dirty="0" smtClean="0">
                          <a:effectLst/>
                        </a:rPr>
                        <a:t>123.432.000,00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12794322"/>
                  </a:ext>
                </a:extLst>
              </a:tr>
              <a:tr h="780754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effectLst/>
                        </a:rPr>
                        <a:t>Benefícios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  6.293.000,00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R$     6.930.000,00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R$     9.022.000,00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R$   19.275.000,00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   20.548.000,00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R$         </a:t>
                      </a:r>
                      <a:r>
                        <a:rPr lang="pt-BR" sz="2000" u="none" strike="noStrike" dirty="0" smtClean="0">
                          <a:effectLst/>
                        </a:rPr>
                        <a:t>21.395.000,00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77614147"/>
                  </a:ext>
                </a:extLst>
              </a:tr>
              <a:tr h="780754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effectLst/>
                        </a:rPr>
                        <a:t>DPSB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12.301.000,00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13.692.000,00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14.190.000,00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R$   17.297.000,00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R$      23.586.000,00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</a:t>
                      </a:r>
                      <a:r>
                        <a:rPr lang="pt-BR" sz="2000" u="none" strike="noStrike" dirty="0" smtClean="0">
                          <a:effectLst/>
                        </a:rPr>
                        <a:t>23.995.000,00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14458204"/>
                  </a:ext>
                </a:extLst>
              </a:tr>
              <a:tr h="780754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effectLst/>
                        </a:rPr>
                        <a:t>DPSE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11.996.000,00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12.285.000,00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15.577.000,00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R$   18.258.000,00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R$      20.527.000,00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R$         </a:t>
                      </a:r>
                      <a:r>
                        <a:rPr lang="pt-BR" sz="2000" u="none" strike="noStrike" dirty="0" smtClean="0">
                          <a:effectLst/>
                        </a:rPr>
                        <a:t>24.994.000,00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629633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5164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rgbClr val="BA0000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768927" y="1257300"/>
            <a:ext cx="3718990" cy="492529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800" b="1" dirty="0">
                <a:solidFill>
                  <a:prstClr val="black"/>
                </a:solidFill>
              </a:rPr>
              <a:t>ORÇAMENTO 2024</a:t>
            </a:r>
          </a:p>
          <a:p>
            <a:pPr algn="ctr"/>
            <a:endParaRPr lang="pt-BR" sz="2400" b="1" dirty="0">
              <a:solidFill>
                <a:prstClr val="black"/>
              </a:solidFill>
            </a:endParaRPr>
          </a:p>
          <a:p>
            <a:pPr algn="ctr"/>
            <a:endParaRPr lang="pt-BR" sz="2400" b="1" dirty="0">
              <a:solidFill>
                <a:prstClr val="black"/>
              </a:solidFill>
            </a:endParaRPr>
          </a:p>
          <a:p>
            <a:pPr algn="ctr"/>
            <a:r>
              <a:rPr lang="pt-BR" sz="3200" b="1" dirty="0">
                <a:solidFill>
                  <a:prstClr val="black"/>
                </a:solidFill>
              </a:rPr>
              <a:t>TOTAL </a:t>
            </a:r>
          </a:p>
          <a:p>
            <a:pPr algn="ctr"/>
            <a:r>
              <a:rPr lang="pt-BR" sz="3200" b="1" dirty="0">
                <a:solidFill>
                  <a:prstClr val="black"/>
                </a:solidFill>
              </a:rPr>
              <a:t>R$ </a:t>
            </a:r>
            <a:r>
              <a:rPr lang="pt-BR" sz="3200" b="1" dirty="0" smtClean="0">
                <a:solidFill>
                  <a:prstClr val="black"/>
                </a:solidFill>
              </a:rPr>
              <a:t>123.432.000,00</a:t>
            </a:r>
            <a:endParaRPr lang="pt-BR" sz="3200" b="1" dirty="0">
              <a:solidFill>
                <a:prstClr val="black"/>
              </a:solidFill>
            </a:endParaRPr>
          </a:p>
          <a:p>
            <a:pPr algn="ctr"/>
            <a:endParaRPr lang="pt-BR" sz="2800" b="1" dirty="0">
              <a:solidFill>
                <a:prstClr val="black"/>
              </a:solidFill>
            </a:endParaRPr>
          </a:p>
          <a:p>
            <a:pPr algn="ctr"/>
            <a:endParaRPr lang="pt-BR" sz="2800" b="1" dirty="0">
              <a:solidFill>
                <a:prstClr val="black"/>
              </a:solidFill>
            </a:endParaRPr>
          </a:p>
          <a:p>
            <a:pPr algn="ctr"/>
            <a:r>
              <a:rPr lang="pt-BR" sz="2400" dirty="0">
                <a:solidFill>
                  <a:prstClr val="black"/>
                </a:solidFill>
              </a:rPr>
              <a:t>Aumento de </a:t>
            </a:r>
            <a:r>
              <a:rPr lang="pt-BR" sz="2400" dirty="0" smtClean="0">
                <a:solidFill>
                  <a:prstClr val="black"/>
                </a:solidFill>
              </a:rPr>
              <a:t>12% </a:t>
            </a:r>
            <a:r>
              <a:rPr lang="pt-BR" sz="2400" dirty="0">
                <a:solidFill>
                  <a:prstClr val="black"/>
                </a:solidFill>
              </a:rPr>
              <a:t>em relação a </a:t>
            </a:r>
            <a:r>
              <a:rPr lang="pt-BR" sz="2400" dirty="0" smtClean="0">
                <a:solidFill>
                  <a:prstClr val="black"/>
                </a:solidFill>
              </a:rPr>
              <a:t>2023.</a:t>
            </a:r>
            <a:endParaRPr lang="pt-BR" sz="2400" dirty="0">
              <a:solidFill>
                <a:prstClr val="black"/>
              </a:solidFill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xmlns="" id="{9052C164-1F1C-BE89-1EC0-477D08712DD1}"/>
              </a:ext>
            </a:extLst>
          </p:cNvPr>
          <p:cNvGraphicFramePr/>
          <p:nvPr>
            <p:extLst/>
          </p:nvPr>
        </p:nvGraphicFramePr>
        <p:xfrm>
          <a:off x="4358952" y="98732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18406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0" y="6369627"/>
            <a:ext cx="12192000" cy="488373"/>
          </a:xfrm>
          <a:prstGeom prst="rect">
            <a:avLst/>
          </a:prstGeom>
          <a:solidFill>
            <a:srgbClr val="9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5907232" y="1144202"/>
            <a:ext cx="4805796" cy="478300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-1" y="-1"/>
            <a:ext cx="12202391" cy="560071"/>
          </a:xfrm>
          <a:prstGeom prst="rect">
            <a:avLst/>
          </a:prstGeom>
          <a:solidFill>
            <a:srgbClr val="9E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179127" y="2850671"/>
            <a:ext cx="444627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PROPOSTA ORÇAMENTÁRIA 2024</a:t>
            </a:r>
            <a:endParaRPr lang="pt-BR" sz="2800" i="1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2560</TotalTime>
  <Words>828</Words>
  <Application>Microsoft Office PowerPoint</Application>
  <PresentationFormat>Widescreen</PresentationFormat>
  <Paragraphs>251</Paragraphs>
  <Slides>15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Orçamento 2024 - Resumo</vt:lpstr>
      <vt:lpstr>Orçamento</vt:lpstr>
      <vt:lpstr>Orçamento 2024 - Resumo</vt:lpstr>
      <vt:lpstr>Orçamento 2024 - Resumo</vt:lpstr>
      <vt:lpstr>Orçamento 2024 - Resumo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Provável Superávit Recursos Externos</dc:title>
  <dc:creator>Patricia Regina Ferreira Teixeira - matr 14.878-4</dc:creator>
  <cp:lastModifiedBy>Aurelio Caetano da Silva - matr 14.424-0</cp:lastModifiedBy>
  <cp:revision>176</cp:revision>
  <cp:lastPrinted>2023-07-22T12:24:51Z</cp:lastPrinted>
  <dcterms:created xsi:type="dcterms:W3CDTF">2018-02-21T14:37:52Z</dcterms:created>
  <dcterms:modified xsi:type="dcterms:W3CDTF">2023-07-24T13:40:09Z</dcterms:modified>
</cp:coreProperties>
</file>