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5"/>
  </p:notesMasterIdLst>
  <p:handoutMasterIdLst>
    <p:handoutMasterId r:id="rId26"/>
  </p:handoutMasterIdLst>
  <p:sldIdLst>
    <p:sldId id="267" r:id="rId2"/>
    <p:sldId id="275" r:id="rId3"/>
    <p:sldId id="273" r:id="rId4"/>
    <p:sldId id="322" r:id="rId5"/>
    <p:sldId id="350" r:id="rId6"/>
    <p:sldId id="280" r:id="rId7"/>
    <p:sldId id="330" r:id="rId8"/>
    <p:sldId id="347" r:id="rId9"/>
    <p:sldId id="276" r:id="rId10"/>
    <p:sldId id="281" r:id="rId11"/>
    <p:sldId id="329" r:id="rId12"/>
    <p:sldId id="307" r:id="rId13"/>
    <p:sldId id="308" r:id="rId14"/>
    <p:sldId id="290" r:id="rId15"/>
    <p:sldId id="331" r:id="rId16"/>
    <p:sldId id="288" r:id="rId17"/>
    <p:sldId id="351" r:id="rId18"/>
    <p:sldId id="292" r:id="rId19"/>
    <p:sldId id="294" r:id="rId20"/>
    <p:sldId id="319" r:id="rId21"/>
    <p:sldId id="338" r:id="rId22"/>
    <p:sldId id="341" r:id="rId23"/>
    <p:sldId id="291" r:id="rId2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oa Campos Pereira matr 149195" initials="DCPm1" lastIdx="6" clrIdx="0">
    <p:extLst>
      <p:ext uri="{19B8F6BF-5375-455C-9EA6-DF929625EA0E}">
        <p15:presenceInfo xmlns:p15="http://schemas.microsoft.com/office/powerpoint/2012/main" userId="S-1-5-21-2000478354-1935655697-682003330-186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  <a:srgbClr val="A1B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6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1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8F722-45AA-4DDC-8D51-9D881FB7BAEA}" type="datetimeFigureOut">
              <a:rPr lang="pt-BR" smtClean="0"/>
              <a:pPr/>
              <a:t>26/02/2025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0C8B7-6BDA-405C-B3ED-5975D380D91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04071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BEED-F636-4E2E-A8E0-C0977E343986}" type="datetimeFigureOut">
              <a:rPr lang="pt-BR" smtClean="0"/>
              <a:t>26/02/2025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711A5-B446-41AB-B036-39BF62056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21385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7523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129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070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8549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3589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21646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1554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442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3938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3753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2237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327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626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157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55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576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424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9764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424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9632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26/02/2025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0613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26/02/2025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6117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26/02/2025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30534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26/02/2025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35660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F3C-43C6-4299-8289-518A13757C33}" type="datetime1">
              <a:rPr lang="pt-BR" smtClean="0"/>
              <a:t>26/02/2025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9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97E4-0F90-41C9-B1EA-6CCD5C7A5451}" type="datetime1">
              <a:rPr lang="pt-BR" smtClean="0"/>
              <a:t>26/02/2025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446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72280-6898-4923-84BC-73BACC4D1E92}" type="datetime1">
              <a:rPr lang="pt-BR" smtClean="0"/>
              <a:t>26/02/2025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69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26/02/2025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955810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26/02/2025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94677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E8D5165-4F78-485D-97A4-CA4EF0EB2879}" type="datetime1">
              <a:rPr lang="pt-BR" smtClean="0"/>
              <a:t>26/02/2025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3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F6B71-D7A8-4B00-B1B1-14B63E8D1412}" type="datetime1">
              <a:rPr lang="pt-BR" smtClean="0"/>
              <a:t>26/02/2025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0852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F207B8E-7973-4609-B9C3-516F1CFF59BC}" type="datetime1">
              <a:rPr lang="pt-BR" smtClean="0"/>
              <a:t>26/02/2025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535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6369627"/>
            <a:ext cx="12192000" cy="4883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907232" y="1144202"/>
            <a:ext cx="4805796" cy="4783006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-1" y="-1"/>
            <a:ext cx="12202391" cy="5600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96000" y="2204438"/>
            <a:ext cx="444627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/>
              <a:t>DIRETORIA DE GESTÃO ADMINISTRATIVA E FINANCEIRA</a:t>
            </a:r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r>
              <a:rPr lang="pt-BR" sz="2800" dirty="0"/>
              <a:t>Gerência de Gestão Orçamentária Financeira</a:t>
            </a:r>
          </a:p>
          <a:p>
            <a:pPr algn="ctr"/>
            <a:endParaRPr lang="pt-BR" sz="2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PROTEÇÃO SOCIAL ESPECIAL</a:t>
            </a:r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586789" y="286842"/>
            <a:ext cx="8217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25.030.08.244.0009.6.017  Manutenção e ampliação da Proteção Social Especial</a:t>
            </a:r>
            <a:endParaRPr lang="pt-BR" sz="24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E9A700-6D16-4127-AD43-0732D53CC8F8}"/>
              </a:ext>
            </a:extLst>
          </p:cNvPr>
          <p:cNvSpPr txBox="1"/>
          <p:nvPr/>
        </p:nvSpPr>
        <p:spPr>
          <a:xfrm>
            <a:off x="239612" y="1564625"/>
            <a:ext cx="11481955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ação se concentram todos os recursos destinados à garantia das ofertas de serviços, programas e projetos da Proteção Social Especial, sendo  a manutenção das unidades dos CREAS, Centro Pop, Serviço de Abordagem Social, Serviço de Acolhimento Familiar e também o cofinanciamento da Rede.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931402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48195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ESPECIAL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9C9B2FA3-893F-4A88-982C-1939FEFCD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201967"/>
              </p:ext>
            </p:extLst>
          </p:nvPr>
        </p:nvGraphicFramePr>
        <p:xfrm>
          <a:off x="119980" y="820881"/>
          <a:ext cx="11913976" cy="5464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8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7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38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07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2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6026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6634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1601 - </a:t>
                      </a:r>
                      <a:r>
                        <a:rPr lang="pt-BR" sz="1200" dirty="0"/>
                        <a:t>Estruturação da Rede de Serviços do SUAS - SGTV 411370020240004-MC- FNAS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1603</a:t>
                      </a:r>
                      <a:r>
                        <a:rPr lang="pt-BR" sz="1200" dirty="0"/>
                        <a:t> - Estruturação da Rede de Serviços do SUAS - SGTV 411370020240005-MC- FNAS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1605</a:t>
                      </a:r>
                      <a:r>
                        <a:rPr lang="pt-BR" sz="1200" dirty="0"/>
                        <a:t> - Estruturação da Rede de Serviços do SUAS - SGTV 411370020240007-MC- FNAS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R$ 3.430.135,11</a:t>
                      </a:r>
                    </a:p>
                    <a:p>
                      <a:r>
                        <a:rPr lang="pt-BR" dirty="0"/>
                        <a:t>R$200.000,00</a:t>
                      </a:r>
                    </a:p>
                    <a:p>
                      <a:endParaRPr lang="pt-BR" sz="1200" dirty="0"/>
                    </a:p>
                    <a:p>
                      <a:r>
                        <a:rPr lang="pt-BR" dirty="0"/>
                        <a:t>R$ 140.000,00</a:t>
                      </a:r>
                    </a:p>
                    <a:p>
                      <a:endParaRPr lang="pt-BR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R$ 100.000,00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  <a:p>
                      <a:r>
                        <a:rPr lang="pt-BR" sz="1200" dirty="0"/>
                        <a:t>MMA</a:t>
                      </a:r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r>
                        <a:rPr lang="pt-BR" sz="1200" dirty="0"/>
                        <a:t>NUSELON</a:t>
                      </a:r>
                    </a:p>
                    <a:p>
                      <a:endParaRPr lang="pt-BR" sz="1200" dirty="0"/>
                    </a:p>
                    <a:p>
                      <a:r>
                        <a:rPr lang="pt-BR" sz="1200" dirty="0"/>
                        <a:t>NUSELON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15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R$ 142.261,38</a:t>
                      </a:r>
                    </a:p>
                    <a:p>
                      <a:r>
                        <a:rPr lang="pt-BR" dirty="0"/>
                        <a:t>R$ 19.182,81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Gás, Gêneros Alimentícios, Material de Expediente, Material para Manutenção de Bens Imóveis e Veículos, Pneus, Material de Limpeza, entre outros.</a:t>
                      </a: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766131"/>
                  </a:ext>
                </a:extLst>
              </a:tr>
              <a:tr h="865064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MATERIAL, BEM OU SERVIÇO PARA DISTRIBUIÇÃO GRATUITA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R$ 14.964,66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 dirty="0">
                          <a:latin typeface="+mn-lt"/>
                        </a:rPr>
                        <a:t>Restaurante Popular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503541"/>
                  </a:ext>
                </a:extLst>
              </a:tr>
              <a:tr h="618472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PASSAGENS E DESPESAS COM LOCOMOÇÃO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R$ 66.449,57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 dirty="0">
                          <a:latin typeface="+mn-lt"/>
                        </a:rPr>
                        <a:t>Passagens Centro Pop e Cartões Transportes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4402070"/>
                  </a:ext>
                </a:extLst>
              </a:tr>
              <a:tr h="618472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R$ 46.121,28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622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1050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ESPECIAL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681E8C6E-65D1-441B-AC40-CEF391305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083947"/>
              </p:ext>
            </p:extLst>
          </p:nvPr>
        </p:nvGraphicFramePr>
        <p:xfrm>
          <a:off x="119981" y="681425"/>
          <a:ext cx="1195204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1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0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80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58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Elemento</a:t>
                      </a:r>
                      <a:r>
                        <a:rPr lang="pt-BR" baseline="0" dirty="0">
                          <a:latin typeface="+mn-lt"/>
                        </a:rPr>
                        <a:t> de Despesa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Valor</a:t>
                      </a:r>
                      <a:r>
                        <a:rPr lang="pt-BR" baseline="0" dirty="0">
                          <a:latin typeface="+mn-lt"/>
                        </a:rPr>
                        <a:t> Empenhado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R$ 172.043,10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R$ 33.217,09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400" u="none" strike="noStrike" dirty="0">
                          <a:effectLst/>
                          <a:latin typeface="+mn-lt"/>
                        </a:rPr>
                        <a:t>Serviços de Energia Elétrica, Serviços de Água e Esgoto e Serviços de Telecomunicações</a:t>
                      </a:r>
                      <a:endParaRPr lang="pt-B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84133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– PJURÍDICA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941 </a:t>
                      </a:r>
                      <a:r>
                        <a:rPr lang="pt-BR" sz="1200" dirty="0"/>
                        <a:t>- Bloco da Proteção Especial</a:t>
                      </a:r>
                      <a:endParaRPr lang="pt-BR" sz="1200" dirty="0">
                        <a:latin typeface="+mn-lt"/>
                      </a:endParaRPr>
                    </a:p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R$ 51.924,60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R$ 32.130,15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latin typeface="+mn-lt"/>
                        </a:rPr>
                        <a:t>Serviço de Telefonia, Internet e Impressoras-Impressão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572877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OBRIGAÇÕES TRIBUTÁRIAS E CONTRIBUTIVAS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R$ 124,64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latin typeface="+mn-lt"/>
                        </a:rPr>
                        <a:t>Encargos previdenciários sobre serviços executados por intermédio de MEI.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265904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44.50.42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AUXÍLIOS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R$ 15.200,00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Repasse para as </a:t>
                      </a:r>
                      <a:r>
                        <a:rPr lang="pt-BR" sz="1200" dirty="0" err="1">
                          <a:latin typeface="+mn-lt"/>
                        </a:rPr>
                        <a:t>OSC’s</a:t>
                      </a:r>
                      <a:r>
                        <a:rPr lang="pt-BR" sz="1200" dirty="0">
                          <a:latin typeface="+mn-lt"/>
                        </a:rPr>
                        <a:t> – Capital </a:t>
                      </a:r>
                    </a:p>
                    <a:p>
                      <a:r>
                        <a:rPr lang="pt-BR" sz="1200" dirty="0">
                          <a:latin typeface="+mn-lt"/>
                        </a:rPr>
                        <a:t>NUSELON – R$ 15.200,00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727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911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BENEFÍCIOS DA POLÍTICA DE ASSISTÊNCIA SOCIAL</a:t>
            </a:r>
          </a:p>
        </p:txBody>
      </p:sp>
    </p:spTree>
    <p:extLst>
      <p:ext uri="{BB962C8B-B14F-4D97-AF65-F5344CB8AC3E}">
        <p14:creationId xmlns:p14="http://schemas.microsoft.com/office/powerpoint/2010/main" val="3333920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586789" y="286842"/>
            <a:ext cx="8217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25.030.08.244.0009.6.018  Manutenção e ampliação dos benefícios e transferência de renda no SUAS</a:t>
            </a:r>
            <a:endParaRPr lang="pt-BR" sz="28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E9A700-6D16-4127-AD43-0732D53CC8F8}"/>
              </a:ext>
            </a:extLst>
          </p:cNvPr>
          <p:cNvSpPr txBox="1"/>
          <p:nvPr/>
        </p:nvSpPr>
        <p:spPr>
          <a:xfrm>
            <a:off x="239612" y="2044024"/>
            <a:ext cx="11481955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ação são executados os benefícios eventuais (emergencial,</a:t>
            </a:r>
            <a:r>
              <a:rPr lang="pt-BR" sz="3600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auxílio funeral e auxílio natalidade), o PMTR, a guarda subsidiada e a família acolhedora, os quais registraram a seguinte execução:</a:t>
            </a:r>
          </a:p>
        </p:txBody>
      </p:sp>
    </p:spTree>
    <p:extLst>
      <p:ext uri="{BB962C8B-B14F-4D97-AF65-F5344CB8AC3E}">
        <p14:creationId xmlns:p14="http://schemas.microsoft.com/office/powerpoint/2010/main" val="485910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71999" y="189186"/>
            <a:ext cx="4834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BENEFÍCIO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52FA7303-52C2-46E2-9509-3178D4C162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010269"/>
              </p:ext>
            </p:extLst>
          </p:nvPr>
        </p:nvGraphicFramePr>
        <p:xfrm>
          <a:off x="525516" y="992936"/>
          <a:ext cx="10993822" cy="329184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593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6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4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AUXÍLIOS FINANCEIROS A PESSOAS FÍSICA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EMPENHADO (R$)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OBSERVAÇÃO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/>
                        <a:t>Família Acolhedora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80.484,00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Guarda Subsidiada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83.308,00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Benefício</a:t>
                      </a:r>
                      <a:r>
                        <a:rPr lang="pt-BR" sz="2200" baseline="0" dirty="0"/>
                        <a:t> Eventual Emergencial Monetário</a:t>
                      </a:r>
                      <a:endParaRPr lang="pt-B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2.739.594,00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Benefício</a:t>
                      </a:r>
                      <a:r>
                        <a:rPr lang="pt-BR" sz="2200" baseline="0" dirty="0"/>
                        <a:t> Eventual Emergencial Cartão </a:t>
                      </a:r>
                      <a:endParaRPr lang="pt-B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749.580,00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5086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PMTR e Auxílio Natalidade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3.704.218,50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C999F-DE16-BBC7-6791-CB3B3E92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/>
              <a:t>25.030.08.244.0009.6.020  Fomento ao exercício do Controle Social e à participação no SUAS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4CD3D63-6798-E6B9-200A-D960F8DF7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760137"/>
              </p:ext>
            </p:extLst>
          </p:nvPr>
        </p:nvGraphicFramePr>
        <p:xfrm>
          <a:off x="179245" y="1970827"/>
          <a:ext cx="11936555" cy="2826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548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940 </a:t>
                      </a:r>
                      <a:r>
                        <a:rPr lang="pt-BR" sz="1200" dirty="0"/>
                        <a:t>- Bloco IGD Bolsa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R$ 787,50</a:t>
                      </a:r>
                    </a:p>
                    <a:p>
                      <a:r>
                        <a:rPr lang="pt-BR" dirty="0"/>
                        <a:t>R$ 1.462,50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/>
                        <a:t>Material Gráfico (Crachá)</a:t>
                      </a:r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930481"/>
                  </a:ext>
                </a:extLst>
              </a:tr>
              <a:tr h="1155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R$ 8.092,50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aseline="0" dirty="0" err="1">
                          <a:solidFill>
                            <a:schemeClr val="dk1"/>
                          </a:solidFill>
                          <a:latin typeface="+mn-lt"/>
                          <a:cs typeface="Calibri"/>
                          <a:sym typeface="Calibri"/>
                        </a:rPr>
                        <a:t>Coffee</a:t>
                      </a:r>
                      <a:r>
                        <a:rPr lang="pt-BR" sz="1400" baseline="0" dirty="0">
                          <a:solidFill>
                            <a:schemeClr val="dk1"/>
                          </a:solidFill>
                          <a:latin typeface="+mn-lt"/>
                          <a:cs typeface="Calibri"/>
                          <a:sym typeface="Calibri"/>
                        </a:rPr>
                        <a:t> Break – Audiência Pública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aseline="0" dirty="0">
                          <a:solidFill>
                            <a:schemeClr val="dk1"/>
                          </a:solidFill>
                          <a:latin typeface="+mn-lt"/>
                          <a:cs typeface="Calibri"/>
                          <a:sym typeface="Calibri"/>
                        </a:rPr>
                        <a:t>Contratação de Serviço – Palestra da Audiência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595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798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Demonstrativos de Parcelas Pagas pelo MDS</a:t>
            </a:r>
          </a:p>
        </p:txBody>
      </p:sp>
    </p:spTree>
    <p:extLst>
      <p:ext uri="{BB962C8B-B14F-4D97-AF65-F5344CB8AC3E}">
        <p14:creationId xmlns:p14="http://schemas.microsoft.com/office/powerpoint/2010/main" val="3603613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48518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B8B1672-B9FD-3B43-6E65-FC5A9EFFF9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029084"/>
              </p:ext>
            </p:extLst>
          </p:nvPr>
        </p:nvGraphicFramePr>
        <p:xfrm>
          <a:off x="322118" y="924790"/>
          <a:ext cx="11485183" cy="53794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1225">
                  <a:extLst>
                    <a:ext uri="{9D8B030D-6E8A-4147-A177-3AD203B41FA5}">
                      <a16:colId xmlns:a16="http://schemas.microsoft.com/office/drawing/2014/main" val="4112109851"/>
                    </a:ext>
                  </a:extLst>
                </a:gridCol>
                <a:gridCol w="3738058">
                  <a:extLst>
                    <a:ext uri="{9D8B030D-6E8A-4147-A177-3AD203B41FA5}">
                      <a16:colId xmlns:a16="http://schemas.microsoft.com/office/drawing/2014/main" val="3183350048"/>
                    </a:ext>
                  </a:extLst>
                </a:gridCol>
                <a:gridCol w="5195900">
                  <a:extLst>
                    <a:ext uri="{9D8B030D-6E8A-4147-A177-3AD203B41FA5}">
                      <a16:colId xmlns:a16="http://schemas.microsoft.com/office/drawing/2014/main" val="3057193650"/>
                    </a:ext>
                  </a:extLst>
                </a:gridCol>
              </a:tblGrid>
              <a:tr h="60356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3200" b="1" u="none" strike="noStrike" dirty="0">
                          <a:effectLst/>
                        </a:rPr>
                        <a:t>Bloco da Gestão do Programa Bolsa Família e do Cadastro Único</a:t>
                      </a:r>
                      <a:endParaRPr lang="pt-BR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068212"/>
                  </a:ext>
                </a:extLst>
              </a:tr>
              <a:tr h="30638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COMPONENTE - IGDBF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925693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Parcela</a:t>
                      </a:r>
                      <a:endParaRPr lang="pt-BR" sz="2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Data da Ordem</a:t>
                      </a:r>
                      <a:endParaRPr lang="pt-BR" sz="2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Valor Bruto</a:t>
                      </a:r>
                      <a:endParaRPr lang="pt-BR" sz="20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81802707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12/2023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07/02/2024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84.317,22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7570142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01/2024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05/03/2024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75.630,52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04814536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02/2024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19/03/2024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76.251,21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353991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03/2024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26/04/2024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77.995,26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9613451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04/2024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20/05/2024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79.615,96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3958021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05/2024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14/06/2024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87.915,84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398966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06/2024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17/07/2024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77.912,48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5211931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07/2024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20/08/2024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 78.763,36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34450475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08/2024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16/09/2024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104.485,24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52185347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09/2024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11/10/2024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112.681,05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97986924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10/2024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13/11/2024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110.735,16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5497456"/>
                  </a:ext>
                </a:extLst>
              </a:tr>
              <a:tr h="30638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11/2024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16/12/2024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R$                       109.979,57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37490"/>
                  </a:ext>
                </a:extLst>
              </a:tr>
              <a:tr h="30638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>
                          <a:effectLst/>
                        </a:rPr>
                        <a:t>TOTAL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1" u="none" strike="noStrike" dirty="0">
                          <a:effectLst/>
                        </a:rPr>
                        <a:t> R$                 1.076.282,87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7363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52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907232" y="1144202"/>
            <a:ext cx="4805796" cy="4783006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104540" y="2338040"/>
            <a:ext cx="444627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Prestação de Contas do</a:t>
            </a:r>
          </a:p>
          <a:p>
            <a:pPr algn="ctr"/>
            <a:r>
              <a:rPr lang="pt-BR" sz="3200" b="1" dirty="0"/>
              <a:t>Fundo Municipal de Assistência Social</a:t>
            </a:r>
          </a:p>
          <a:p>
            <a:pPr algn="ctr"/>
            <a:endParaRPr lang="pt-BR" sz="3200" b="1" dirty="0"/>
          </a:p>
          <a:p>
            <a:pPr algn="ctr"/>
            <a:r>
              <a:rPr lang="pt-BR" sz="3200" b="1" dirty="0"/>
              <a:t>3º quadrimestre 2024</a:t>
            </a:r>
          </a:p>
          <a:p>
            <a:pPr algn="ctr"/>
            <a:r>
              <a:rPr lang="pt-BR" sz="2000" b="1" dirty="0"/>
              <a:t>01/09/2024 à 31/12/2024</a:t>
            </a:r>
            <a:endParaRPr lang="pt-BR" sz="3200" b="1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D1FECB3-A4AC-48A6-B0A2-95A483F63F1B}"/>
              </a:ext>
            </a:extLst>
          </p:cNvPr>
          <p:cNvSpPr/>
          <p:nvPr/>
        </p:nvSpPr>
        <p:spPr>
          <a:xfrm>
            <a:off x="-10391" y="0"/>
            <a:ext cx="12202391" cy="5600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C9C83F6-202F-6AF0-3851-A22D83CCD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117" y="790336"/>
            <a:ext cx="11481954" cy="332773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A249921-88BC-3C41-06CF-94E8FC6F6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118" y="4826332"/>
            <a:ext cx="11481954" cy="128352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EBEAD2B-CC20-A300-3E2F-E09B77D9822E}"/>
              </a:ext>
            </a:extLst>
          </p:cNvPr>
          <p:cNvSpPr/>
          <p:nvPr/>
        </p:nvSpPr>
        <p:spPr>
          <a:xfrm>
            <a:off x="7898785" y="748145"/>
            <a:ext cx="112867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79,48%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2E37B37-85BE-3619-C96B-9389CEC0315C}"/>
              </a:ext>
            </a:extLst>
          </p:cNvPr>
          <p:cNvSpPr/>
          <p:nvPr/>
        </p:nvSpPr>
        <p:spPr>
          <a:xfrm>
            <a:off x="8266338" y="4753596"/>
            <a:ext cx="112867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68,11</a:t>
            </a:r>
            <a:r>
              <a:rPr lang="pt-B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16083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Demonstrativos de Parcelas Pagas pelo Estado do Paraná</a:t>
            </a:r>
          </a:p>
        </p:txBody>
      </p:sp>
    </p:spTree>
    <p:extLst>
      <p:ext uri="{BB962C8B-B14F-4D97-AF65-F5344CB8AC3E}">
        <p14:creationId xmlns:p14="http://schemas.microsoft.com/office/powerpoint/2010/main" val="239571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B68BAA9-181C-3F4B-7988-17F3A3AEA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925861"/>
              </p:ext>
            </p:extLst>
          </p:nvPr>
        </p:nvGraphicFramePr>
        <p:xfrm>
          <a:off x="304800" y="1300868"/>
          <a:ext cx="11424356" cy="2695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4356">
                  <a:extLst>
                    <a:ext uri="{9D8B030D-6E8A-4147-A177-3AD203B41FA5}">
                      <a16:colId xmlns:a16="http://schemas.microsoft.com/office/drawing/2014/main" val="885387451"/>
                    </a:ext>
                  </a:extLst>
                </a:gridCol>
              </a:tblGrid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REPASSE: 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Piso Único de Assistência Social - PAS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3304976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 DO REPASSE: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948.000,00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9055380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TIPO REPASSE: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Continuado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9595527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SITUAÇÃO: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Vigente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836560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DELIBERAÇÃO: </a:t>
                      </a:r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CEAS 59/2023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566132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FONTE: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4828092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RECEBEMOS O VALOR DE R$ 1.125.000,00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8426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205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1" y="864345"/>
            <a:ext cx="10058400" cy="492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9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548501" y="252326"/>
            <a:ext cx="7168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PRESTAÇÃO DE CONTAS: FMAS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81816" y="3405351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PSB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597752" y="3358055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PSE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494694" y="3352799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GESTÃO DO SUAS</a:t>
            </a:r>
          </a:p>
        </p:txBody>
      </p:sp>
      <p:sp>
        <p:nvSpPr>
          <p:cNvPr id="17" name="Mais 16"/>
          <p:cNvSpPr/>
          <p:nvPr/>
        </p:nvSpPr>
        <p:spPr>
          <a:xfrm>
            <a:off x="3004938" y="3678621"/>
            <a:ext cx="525517" cy="557048"/>
          </a:xfrm>
          <a:prstGeom prst="mathPlus">
            <a:avLst/>
          </a:prstGeom>
          <a:solidFill>
            <a:srgbClr val="9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Mais 17"/>
          <p:cNvSpPr/>
          <p:nvPr/>
        </p:nvSpPr>
        <p:spPr>
          <a:xfrm>
            <a:off x="5911736" y="3641833"/>
            <a:ext cx="525517" cy="557048"/>
          </a:xfrm>
          <a:prstGeom prst="mathPlus">
            <a:avLst/>
          </a:prstGeom>
          <a:solidFill>
            <a:srgbClr val="9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1618593" y="2322786"/>
            <a:ext cx="8586952" cy="7252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25.030 - FUNDO MUNICIPAL DE ASSISTÊNCIA SOCIAL</a:t>
            </a:r>
          </a:p>
        </p:txBody>
      </p:sp>
      <p:sp>
        <p:nvSpPr>
          <p:cNvPr id="13" name="Mais 12"/>
          <p:cNvSpPr/>
          <p:nvPr/>
        </p:nvSpPr>
        <p:spPr>
          <a:xfrm>
            <a:off x="8807340" y="3636915"/>
            <a:ext cx="525517" cy="557048"/>
          </a:xfrm>
          <a:prstGeom prst="mathPlus">
            <a:avLst/>
          </a:prstGeom>
          <a:solidFill>
            <a:srgbClr val="9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de cantos arredondados 19"/>
          <p:cNvSpPr/>
          <p:nvPr/>
        </p:nvSpPr>
        <p:spPr>
          <a:xfrm>
            <a:off x="9360803" y="3347881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BENEFÍCIOS</a:t>
            </a:r>
          </a:p>
        </p:txBody>
      </p:sp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08.244.0009.5013 - </a:t>
            </a:r>
            <a:r>
              <a:rPr lang="pt-BR" sz="4000" dirty="0">
                <a:sym typeface="Calibri"/>
              </a:rPr>
              <a:t>Estruturação da Proteção Social e da Gestão no SUAS – FMAS</a:t>
            </a:r>
            <a:endParaRPr lang="pt-BR" sz="4000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7B221D5-45F1-4EDE-A6A0-EF55E8169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663439"/>
          </a:xfr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pt-BR" sz="3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44.90.51 - OBRAS E INSTALAÇÕES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pt-BR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Fonte 000 – R$ 35.338,61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None/>
              <a:tabLst/>
              <a:defRPr/>
            </a:pPr>
            <a:r>
              <a:rPr lang="pt-BR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Reajuste do Contrato de Construção do CRAS SUL A</a:t>
            </a:r>
          </a:p>
        </p:txBody>
      </p:sp>
    </p:spTree>
    <p:extLst>
      <p:ext uri="{BB962C8B-B14F-4D97-AF65-F5344CB8AC3E}">
        <p14:creationId xmlns:p14="http://schemas.microsoft.com/office/powerpoint/2010/main" val="1317313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08.244.0009.5013 - </a:t>
            </a:r>
            <a:r>
              <a:rPr lang="pt-BR" sz="4000" dirty="0">
                <a:sym typeface="Calibri"/>
              </a:rPr>
              <a:t>Estruturação da Proteção Social e da Gestão no SUAS – FMAS</a:t>
            </a:r>
            <a:endParaRPr lang="pt-BR" sz="4000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7B221D5-45F1-4EDE-A6A0-EF55E8169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6634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sz="2000" b="1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Fonte 680 – R$ 4.800,00</a:t>
            </a:r>
            <a:r>
              <a:rPr lang="pt-BR" sz="2000" b="0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: 20 colchões para o Asilo São Vicente de Paulo;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endParaRPr lang="pt-BR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sz="2000" b="1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Fonte 941 – R$ 142.376,00</a:t>
            </a:r>
            <a:r>
              <a:rPr lang="pt-BR" sz="2000" b="0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: 02 mesas em “L”, 01 mesa para impressora, 01 mesa para reuniões, 01 veículo tipo </a:t>
            </a:r>
            <a:r>
              <a:rPr lang="pt-BR" sz="2000" b="0" i="0" u="none" strike="noStrike" cap="none" spc="0" baseline="0" dirty="0" err="1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hatch</a:t>
            </a:r>
            <a:r>
              <a:rPr lang="pt-BR" sz="2000" b="0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, 70 aparelhos celulares smartphones;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endParaRPr lang="pt-BR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sz="2000" b="1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Fonte 934 – R$ 693.063,00: </a:t>
            </a:r>
            <a:r>
              <a:rPr lang="pt-BR" sz="2000" b="0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120m² de instalação de persianas, 09 veículos tipo </a:t>
            </a:r>
            <a:r>
              <a:rPr lang="pt-BR" sz="2000" b="0" i="0" u="none" strike="noStrike" cap="none" spc="0" baseline="0" dirty="0" err="1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hatch</a:t>
            </a:r>
            <a:r>
              <a:rPr lang="pt-BR" sz="2000" b="0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, 40 aparelhos celulares smartphones;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endParaRPr lang="pt-BR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sz="2000" b="1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Fonte 940 – R$ 177.318,00: </a:t>
            </a:r>
            <a:r>
              <a:rPr lang="pt-BR" sz="2000" b="0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02 veículos tipo </a:t>
            </a:r>
            <a:r>
              <a:rPr lang="pt-BR" sz="2000" b="0" i="0" u="none" strike="noStrike" cap="none" spc="0" baseline="0" dirty="0" err="1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hatch</a:t>
            </a:r>
            <a:r>
              <a:rPr lang="pt-BR" sz="2000" b="0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, 40 aparelhos celulares smartphones;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endParaRPr lang="pt-BR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sz="2000" b="1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Fonte 000 – R$ 16.470,00: </a:t>
            </a:r>
            <a:r>
              <a:rPr lang="pt-BR" sz="2000" b="0" i="0" u="none" strike="noStrike" cap="none" spc="0" baseline="0" dirty="0">
                <a:ln>
                  <a:noFill/>
                </a:ln>
                <a:solidFill>
                  <a:schemeClr val="dk1"/>
                </a:solidFill>
                <a:uFillTx/>
                <a:latin typeface="Calibri"/>
                <a:ea typeface="Calibri"/>
                <a:cs typeface="Calibri"/>
                <a:sym typeface="Calibri"/>
              </a:rPr>
              <a:t>20 aparelhos celulares smartphones.</a:t>
            </a:r>
          </a:p>
        </p:txBody>
      </p:sp>
    </p:spTree>
    <p:extLst>
      <p:ext uri="{BB962C8B-B14F-4D97-AF65-F5344CB8AC3E}">
        <p14:creationId xmlns:p14="http://schemas.microsoft.com/office/powerpoint/2010/main" val="78766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PROTEÇÃO SOCIAL BÁSICA</a:t>
            </a:r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586789" y="269088"/>
            <a:ext cx="8217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25.030.08.244.0009.6.016  Manutenção e ampliação da Proteção Social Básica</a:t>
            </a:r>
            <a:endParaRPr lang="pt-BR" sz="28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0E9A700-6D16-4127-AD43-0732D53CC8F8}"/>
              </a:ext>
            </a:extLst>
          </p:cNvPr>
          <p:cNvSpPr txBox="1"/>
          <p:nvPr/>
        </p:nvSpPr>
        <p:spPr>
          <a:xfrm>
            <a:off x="355022" y="2274838"/>
            <a:ext cx="11481955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ação se concentram todos os recursos destinados à garantia das ofertas de serviços, programas e projetos da Proteção Social Básica, sendo  a manutenção dos serviços e também o cofinanciamento da Rede.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582934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BÁSICA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444212"/>
              </p:ext>
            </p:extLst>
          </p:nvPr>
        </p:nvGraphicFramePr>
        <p:xfrm>
          <a:off x="119980" y="820881"/>
          <a:ext cx="11936555" cy="538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5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9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8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29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533">
                <a:tc>
                  <a:txBody>
                    <a:bodyPr/>
                    <a:lstStyle/>
                    <a:p>
                      <a:r>
                        <a:rPr lang="pt-BR" dirty="0"/>
                        <a:t>31.90.04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CONTRATAÇÃO POR TEMPO DETERMINADO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R$ 214.406,56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Temporários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959684"/>
                  </a:ext>
                </a:extLst>
              </a:tr>
              <a:tr h="727533">
                <a:tc>
                  <a:txBody>
                    <a:bodyPr/>
                    <a:lstStyle/>
                    <a:p>
                      <a:r>
                        <a:rPr lang="pt-BR" dirty="0"/>
                        <a:t>31.90.16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OUTRAS DESPESAS VARIÁVEIS - PESSOAL CIVIL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651 - </a:t>
                      </a:r>
                      <a:r>
                        <a:rPr lang="pt-BR" sz="1200" dirty="0"/>
                        <a:t>PROCAD-SUAS / FNAS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940</a:t>
                      </a:r>
                      <a:r>
                        <a:rPr lang="pt-BR" sz="1200" dirty="0"/>
                        <a:t> - Bloco IGD Bolsa</a:t>
                      </a:r>
                    </a:p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R$ 15.337,02</a:t>
                      </a:r>
                    </a:p>
                    <a:p>
                      <a:r>
                        <a:rPr lang="pt-BR" dirty="0"/>
                        <a:t>R$ 60.018,82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Hora extras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1603 -</a:t>
                      </a:r>
                      <a:r>
                        <a:rPr lang="pt-BR" sz="1200" dirty="0"/>
                        <a:t> SGTV 411370020240005 - MC - FNAS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/>
                        <a:t>654</a:t>
                      </a:r>
                      <a:r>
                        <a:rPr lang="pt-BR" sz="1200" dirty="0"/>
                        <a:t> -  SIGTV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R$ 2.083.921,58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R$ 420.000,00</a:t>
                      </a:r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R$12.734,84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r>
                        <a:rPr lang="pt-BR" sz="1100" dirty="0"/>
                        <a:t>Clube das Mães Unidas - R$ 140.000,00</a:t>
                      </a:r>
                    </a:p>
                    <a:p>
                      <a:r>
                        <a:rPr lang="pt-BR" sz="1100" dirty="0"/>
                        <a:t>Casa Acolhedora - R$ 140.000,00</a:t>
                      </a:r>
                    </a:p>
                    <a:p>
                      <a:r>
                        <a:rPr lang="pt-BR" sz="1100" dirty="0"/>
                        <a:t>Comunhão Espirita - R$ 140.000,00</a:t>
                      </a:r>
                    </a:p>
                    <a:p>
                      <a:endParaRPr lang="pt-BR" sz="1200" dirty="0"/>
                    </a:p>
                    <a:p>
                      <a:endParaRPr lang="pt-BR" sz="1200" dirty="0"/>
                    </a:p>
                    <a:p>
                      <a:r>
                        <a:rPr lang="pt-BR" sz="1200" dirty="0"/>
                        <a:t>EUROBASE – Termo de Fomento nº 25004/2024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676 </a:t>
                      </a:r>
                      <a:r>
                        <a:rPr lang="pt-BR" sz="1200" dirty="0"/>
                        <a:t>- Proteção Social Básica – SIGTV</a:t>
                      </a:r>
                    </a:p>
                    <a:p>
                      <a:r>
                        <a:rPr lang="pt-BR" sz="1800" dirty="0"/>
                        <a:t>682</a:t>
                      </a:r>
                      <a:r>
                        <a:rPr lang="pt-BR" sz="1200" dirty="0"/>
                        <a:t> - SIGTV  411370020220004 - MDS</a:t>
                      </a:r>
                      <a:endParaRPr lang="pt-BR" dirty="0"/>
                    </a:p>
                    <a:p>
                      <a:r>
                        <a:rPr lang="pt-BR" dirty="0"/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R$ 52.098,85</a:t>
                      </a:r>
                    </a:p>
                    <a:p>
                      <a:r>
                        <a:rPr lang="pt-BR" dirty="0"/>
                        <a:t>R$ 678,13</a:t>
                      </a:r>
                    </a:p>
                    <a:p>
                      <a:r>
                        <a:rPr lang="pt-BR" dirty="0"/>
                        <a:t>R$1.998,20</a:t>
                      </a:r>
                    </a:p>
                    <a:p>
                      <a:r>
                        <a:rPr lang="pt-BR" dirty="0"/>
                        <a:t>R$ 67.681,63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Gás, Gêneros Alimentícios, Material de Expediente, Material para Manutenção de Bens Imóveis e Veículos, Pneus, Material de Limpeza, entre outros.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629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463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BÁSICA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621092"/>
              </p:ext>
            </p:extLst>
          </p:nvPr>
        </p:nvGraphicFramePr>
        <p:xfrm>
          <a:off x="119978" y="928721"/>
          <a:ext cx="11936555" cy="4957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2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8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39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33.90.33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PASSAGENS E DESPESAS COM LOCOMOÇÃO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R$ 65.006,35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latin typeface="+mn-lt"/>
                        </a:rPr>
                        <a:t>Cartões Transportes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872527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R$ 296.554,09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065369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655 - </a:t>
                      </a:r>
                      <a:r>
                        <a:rPr lang="pt-BR" sz="1200" dirty="0">
                          <a:latin typeface="+mn-lt"/>
                        </a:rPr>
                        <a:t>Estruturação da Rede de Serviços do SUAS - SIGTV   411370020230003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R$ 279.423,46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R$ 2.068,00</a:t>
                      </a:r>
                    </a:p>
                    <a:p>
                      <a:endParaRPr lang="pt-BR" sz="1100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R$ 8.024,59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100" u="none" strike="noStrike" dirty="0">
                          <a:effectLst/>
                          <a:latin typeface="+mn-lt"/>
                        </a:rPr>
                        <a:t>Serviços de Energia Elétrica, Serviços de Água e Esgoto e Serviços de Telecomunicações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49541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934 </a:t>
                      </a:r>
                      <a:r>
                        <a:rPr lang="pt-BR" sz="1200" dirty="0"/>
                        <a:t>- Bloco Proteção Social Básica</a:t>
                      </a:r>
                      <a:endParaRPr lang="pt-BR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940 - </a:t>
                      </a:r>
                      <a:r>
                        <a:rPr lang="pt-BR" sz="1200" dirty="0"/>
                        <a:t>Bloco IGD Bolsa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R$ 19.903,59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R$ 34.936,68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R$ 16.115,10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Serviço de Telefonia, Internet e Impressoras-Impressão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139948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OBRIGAÇÕES TRIBUTÁRIAS E CONTRIBUTIVAS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R$ 654,67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Encargos previdenciários sobre serviços executados por intermédio de MEI.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982955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44.50.42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AUXÍLIOS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R$ 734.486,18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>
                          <a:latin typeface="+mn-lt"/>
                        </a:rPr>
                        <a:t>Repasse para as </a:t>
                      </a:r>
                      <a:r>
                        <a:rPr lang="pt-BR" sz="1200" dirty="0" err="1">
                          <a:latin typeface="+mn-lt"/>
                        </a:rPr>
                        <a:t>OSC’s</a:t>
                      </a:r>
                      <a:r>
                        <a:rPr lang="pt-BR" sz="1200" dirty="0">
                          <a:latin typeface="+mn-lt"/>
                        </a:rPr>
                        <a:t> – Capital </a:t>
                      </a:r>
                    </a:p>
                    <a:p>
                      <a:r>
                        <a:rPr lang="pt-BR" sz="1200" dirty="0">
                          <a:latin typeface="+mn-lt"/>
                        </a:rPr>
                        <a:t>Caritas – R$ 114.867,96</a:t>
                      </a:r>
                    </a:p>
                    <a:p>
                      <a:r>
                        <a:rPr lang="pt-BR" sz="1200" dirty="0">
                          <a:latin typeface="+mn-lt"/>
                        </a:rPr>
                        <a:t>Inst. Leonardo Murialdo – R$419.618,22</a:t>
                      </a:r>
                    </a:p>
                    <a:p>
                      <a:r>
                        <a:rPr lang="pt-BR" sz="1200" dirty="0">
                          <a:latin typeface="+mn-lt"/>
                        </a:rPr>
                        <a:t>Caritas – R$ 200.000,00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474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Letreiro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5620</TotalTime>
  <Words>1227</Words>
  <Application>Microsoft Office PowerPoint</Application>
  <PresentationFormat>Widescreen</PresentationFormat>
  <Paragraphs>302</Paragraphs>
  <Slides>23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Retrospectiva</vt:lpstr>
      <vt:lpstr>Apresentação do PowerPoint</vt:lpstr>
      <vt:lpstr>Apresentação do PowerPoint</vt:lpstr>
      <vt:lpstr>Apresentação do PowerPoint</vt:lpstr>
      <vt:lpstr>08.244.0009.5013 - Estruturação da Proteção Social e da Gestão no SUAS – FMAS</vt:lpstr>
      <vt:lpstr>08.244.0009.5013 - Estruturação da Proteção Social e da Gestão no SUAS – FMAS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25.030.08.244.0009.6.020  Fomento ao exercício do Controle Social e à participação no SUAS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Provável Superávit Recursos Externos</dc:title>
  <dc:creator>Débora Campos Pereira</dc:creator>
  <cp:lastModifiedBy>Debora Campos Pereira - matr 14.919-5</cp:lastModifiedBy>
  <cp:revision>381</cp:revision>
  <cp:lastPrinted>2020-02-06T19:09:13Z</cp:lastPrinted>
  <dcterms:created xsi:type="dcterms:W3CDTF">2018-02-21T14:37:52Z</dcterms:created>
  <dcterms:modified xsi:type="dcterms:W3CDTF">2025-02-26T15:29:14Z</dcterms:modified>
</cp:coreProperties>
</file>