
<file path=[Content_Types].xml><?xml version="1.0" encoding="utf-8"?>
<Types xmlns="http://schemas.openxmlformats.org/package/2006/content-types">
  <Default Extension="jpeg" ContentType="image/jpeg"/>
  <Default Extension="jpg" ContentType="image/pn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notesMasterIdLst>
    <p:notesMasterId r:id="rId25"/>
  </p:notesMasterIdLst>
  <p:handoutMasterIdLst>
    <p:handoutMasterId r:id="rId26"/>
  </p:handoutMasterIdLst>
  <p:sldIdLst>
    <p:sldId id="267" r:id="rId2"/>
    <p:sldId id="275" r:id="rId3"/>
    <p:sldId id="273" r:id="rId4"/>
    <p:sldId id="322" r:id="rId5"/>
    <p:sldId id="350" r:id="rId6"/>
    <p:sldId id="280" r:id="rId7"/>
    <p:sldId id="330" r:id="rId8"/>
    <p:sldId id="347" r:id="rId9"/>
    <p:sldId id="276" r:id="rId10"/>
    <p:sldId id="281" r:id="rId11"/>
    <p:sldId id="329" r:id="rId12"/>
    <p:sldId id="307" r:id="rId13"/>
    <p:sldId id="308" r:id="rId14"/>
    <p:sldId id="290" r:id="rId15"/>
    <p:sldId id="331" r:id="rId16"/>
    <p:sldId id="288" r:id="rId17"/>
    <p:sldId id="351" r:id="rId18"/>
    <p:sldId id="292" r:id="rId19"/>
    <p:sldId id="294" r:id="rId20"/>
    <p:sldId id="319" r:id="rId21"/>
    <p:sldId id="338" r:id="rId22"/>
    <p:sldId id="341" r:id="rId23"/>
    <p:sldId id="291" r:id="rId24"/>
  </p:sldIdLst>
  <p:sldSz cx="12192000" cy="685800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Deboa Campos Pereira matr 149195" initials="DCPm1" lastIdx="6" clrIdx="0">
    <p:extLst>
      <p:ext uri="{19B8F6BF-5375-455C-9EA6-DF929625EA0E}">
        <p15:presenceInfo xmlns:p15="http://schemas.microsoft.com/office/powerpoint/2012/main" userId="S-1-5-21-2000478354-1935655697-682003330-18606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E0000"/>
    <a:srgbClr val="A1B7D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enhum Estilo, Grade de Tabela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5BE263C-DBD7-4A20-BB59-AAB30ACAA65A}" styleName="Estilo Médio 3 - Ênfas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DF18680-E054-41AD-8BC1-D1AEF772440D}" styleName="Estilo Médio 2 - Ênfase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Estilo Médio 2 - Ênfase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A488322-F2BA-4B5B-9748-0D474271808F}" styleName="Estilo Médio 3 - Ênfase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4C1A8A3-306A-4EB7-A6B1-4F7E0EB9C5D6}" styleName="Estilo Médio 3 - Ênfase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6E25E649-3F16-4E02-A733-19D2CDBF48F0}" styleName="Estilo Médio 3 - Ênfase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Estilo Médio 4 - Ênfas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F5AB1C69-6EDB-4FF4-983F-18BD219EF322}" styleName="Estilo Médio 2 - Ênfase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Estilo Médio 2 - Ênfase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21E4AEA4-8DFA-4A89-87EB-49C32662AFE0}" styleName="Estilo Médio 2 - Ênfas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7262" autoAdjust="0"/>
    <p:restoredTop sz="94660"/>
  </p:normalViewPr>
  <p:slideViewPr>
    <p:cSldViewPr snapToGrid="0">
      <p:cViewPr varScale="1">
        <p:scale>
          <a:sx n="107" d="100"/>
          <a:sy n="107" d="100"/>
        </p:scale>
        <p:origin x="1194" y="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commentAuthors" Target="commentAuthors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918F722-45AA-4DDC-8D51-9D881FB7BAEA}" type="datetimeFigureOut">
              <a:rPr lang="pt-BR" smtClean="0"/>
              <a:pPr/>
              <a:t>26/02/2025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2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3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590C8B7-6BDA-405C-B3ED-5975D380D91B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423040717"/>
      </p:ext>
    </p:extLst>
  </p:cSld>
  <p:clrMap bg1="lt1" tx1="dk1" bg2="lt2" tx2="dk2" accent1="accent1" accent2="accent2" accent3="accent3" accent4="accent4" accent5="accent5" accent6="accent6" hlink="hlink" folHlink="folHlink"/>
  <p:hf sldNum="0"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8EDBEED-F636-4E2E-A8E0-C0977E343986}" type="datetimeFigureOut">
              <a:rPr lang="pt-BR" smtClean="0"/>
              <a:t>26/02/2025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79450" y="4776788"/>
            <a:ext cx="5438775" cy="39084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5711A5-B446-41AB-B036-39BF6205678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408213857"/>
      </p:ext>
    </p:extLst>
  </p:cSld>
  <p:clrMap bg1="lt1" tx1="dk1" bg2="lt2" tx2="dk2" accent1="accent1" accent2="accent2" accent3="accent3" accent4="accent4" accent5="accent5" accent6="accent6" hlink="hlink" folHlink="folHlink"/>
  <p:hf sldNum="0"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01875237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80612945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74607037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20854944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86358960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37216469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67155487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63544282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2939384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22637535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57223784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8383275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06662669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0071573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58155164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22257649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09742436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22976473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09742436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1596329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pt-BR"/>
              <a:t>Clique para editar o estilo do subtítulo Mestre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207B8E-7973-4609-B9C3-516F1CFF59BC}" type="datetime1">
              <a:rPr lang="pt-BR" smtClean="0"/>
              <a:t>26/02/2025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CF5853-C397-4B5F-B1EC-B37641DD6B10}" type="slidenum">
              <a:rPr lang="pt-BR" smtClean="0"/>
              <a:pPr/>
              <a:t>‹nº›</a:t>
            </a:fld>
            <a:endParaRPr lang="pt-BR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40061342"/>
      </p:ext>
    </p:extLst>
  </p:cSld>
  <p:clrMapOvr>
    <a:masterClrMapping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207B8E-7973-4609-B9C3-516F1CFF59BC}" type="datetime1">
              <a:rPr lang="pt-BR" smtClean="0"/>
              <a:t>26/02/2025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CF5853-C397-4B5F-B1EC-B37641DD6B10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216611760"/>
      </p:ext>
    </p:extLst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207B8E-7973-4609-B9C3-516F1CFF59BC}" type="datetime1">
              <a:rPr lang="pt-BR" smtClean="0"/>
              <a:t>26/02/2025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CF5853-C397-4B5F-B1EC-B37641DD6B10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601305341"/>
      </p:ext>
    </p:extLst>
  </p:cSld>
  <p:clrMapOvr>
    <a:masterClrMapping/>
  </p:clrMapOvr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207B8E-7973-4609-B9C3-516F1CFF59BC}" type="datetime1">
              <a:rPr lang="pt-BR" smtClean="0"/>
              <a:t>26/02/2025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CF5853-C397-4B5F-B1EC-B37641DD6B10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403356609"/>
      </p:ext>
    </p:extLst>
  </p:cSld>
  <p:clrMapOvr>
    <a:masterClrMapping/>
  </p:clrMapOvr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Cabeçalho da Seçã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BF1F3C-43C6-4299-8289-518A13757C33}" type="datetime1">
              <a:rPr lang="pt-BR" smtClean="0"/>
              <a:t>26/02/2025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CF5853-C397-4B5F-B1EC-B37641DD6B10}" type="slidenum">
              <a:rPr lang="pt-BR" smtClean="0"/>
              <a:pPr/>
              <a:t>‹nº›</a:t>
            </a:fld>
            <a:endParaRPr lang="pt-BR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322950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8" y="1845734"/>
            <a:ext cx="4937760" cy="4023360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7F97E4-0F90-41C9-B1EA-6CCD5C7A5451}" type="datetime1">
              <a:rPr lang="pt-BR" smtClean="0"/>
              <a:t>26/02/2025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CF5853-C397-4B5F-B1EC-B37641DD6B10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9844692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E72280-6898-4923-84BC-73BACC4D1E92}" type="datetime1">
              <a:rPr lang="pt-BR" smtClean="0"/>
              <a:t>26/02/2025</a:t>
            </a:fld>
            <a:endParaRPr lang="pt-B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CF5853-C397-4B5F-B1EC-B37641DD6B10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9136933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207B8E-7973-4609-B9C3-516F1CFF59BC}" type="datetime1">
              <a:rPr lang="pt-BR" smtClean="0"/>
              <a:t>26/02/2025</a:t>
            </a:fld>
            <a:endParaRPr lang="pt-B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CF5853-C397-4B5F-B1EC-B37641DD6B10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399558100"/>
      </p:ext>
    </p:extLst>
  </p:cSld>
  <p:clrMapOvr>
    <a:masterClrMapping/>
  </p:clrMapOvr>
  <p:hf sldNum="0"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207B8E-7973-4609-B9C3-516F1CFF59BC}" type="datetime1">
              <a:rPr lang="pt-BR" smtClean="0"/>
              <a:t>26/02/2025</a:t>
            </a:fld>
            <a:endParaRPr lang="pt-B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pt-B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CF5853-C397-4B5F-B1EC-B37641DD6B10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692946771"/>
      </p:ext>
    </p:extLst>
  </p:cSld>
  <p:clrMapOvr>
    <a:masterClrMapping/>
  </p:clrMapOvr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2E8D5165-4F78-485D-97A4-CA4EF0EB2879}" type="datetime1">
              <a:rPr lang="pt-BR" smtClean="0"/>
              <a:t>26/02/2025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3CF5853-C397-4B5F-B1EC-B37641DD6B10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7966327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t-BR"/>
              <a:t>Clique no ícone para adicionar uma imagem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EF6B71-D7A8-4B00-B1B1-14B63E8D1412}" type="datetime1">
              <a:rPr lang="pt-BR" smtClean="0"/>
              <a:t>26/02/2025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CF5853-C397-4B5F-B1EC-B37641DD6B10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708526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6334316"/>
            <a:ext cx="12191985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5F207B8E-7973-4609-B9C3-516F1CFF59BC}" type="datetime1">
              <a:rPr lang="pt-BR" smtClean="0"/>
              <a:t>26/02/2025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F3CF5853-C397-4B5F-B1EC-B37641DD6B10}" type="slidenum">
              <a:rPr lang="pt-BR" smtClean="0"/>
              <a:pPr/>
              <a:t>‹nº›</a:t>
            </a:fld>
            <a:endParaRPr lang="pt-BR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405354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hf sldNum="0" hdr="0" ft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tângulo 10"/>
          <p:cNvSpPr/>
          <p:nvPr/>
        </p:nvSpPr>
        <p:spPr>
          <a:xfrm>
            <a:off x="0" y="6369627"/>
            <a:ext cx="12192000" cy="488373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pic>
        <p:nvPicPr>
          <p:cNvPr id="2" name="Imagem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1946" y="2487584"/>
            <a:ext cx="3942172" cy="1974743"/>
          </a:xfrm>
          <a:prstGeom prst="rect">
            <a:avLst/>
          </a:prstGeom>
        </p:spPr>
      </p:pic>
      <p:sp>
        <p:nvSpPr>
          <p:cNvPr id="3" name="Retângulo de cantos arredondados 2"/>
          <p:cNvSpPr/>
          <p:nvPr/>
        </p:nvSpPr>
        <p:spPr>
          <a:xfrm>
            <a:off x="5907232" y="1144202"/>
            <a:ext cx="4805796" cy="4783006"/>
          </a:xfrm>
          <a:prstGeom prst="roundRect">
            <a:avLst/>
          </a:prstGeom>
          <a:noFill/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3" name="Retângulo 12"/>
          <p:cNvSpPr/>
          <p:nvPr/>
        </p:nvSpPr>
        <p:spPr>
          <a:xfrm>
            <a:off x="-1" y="-1"/>
            <a:ext cx="12202391" cy="560071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6" name="CaixaDeTexto 5"/>
          <p:cNvSpPr txBox="1"/>
          <p:nvPr/>
        </p:nvSpPr>
        <p:spPr>
          <a:xfrm>
            <a:off x="6096000" y="2204438"/>
            <a:ext cx="4446270" cy="49552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3000" dirty="0"/>
              <a:t>DIRETORIA DE GESTÃO ADMINISTRATIVA E FINANCEIRA</a:t>
            </a:r>
          </a:p>
          <a:p>
            <a:pPr algn="ctr"/>
            <a:endParaRPr lang="pt-BR" sz="3000" dirty="0"/>
          </a:p>
          <a:p>
            <a:pPr algn="ctr"/>
            <a:endParaRPr lang="pt-BR" sz="3000" dirty="0"/>
          </a:p>
          <a:p>
            <a:pPr algn="ctr"/>
            <a:r>
              <a:rPr lang="pt-BR" sz="2800" dirty="0"/>
              <a:t>Gerência de Gestão Orçamentária Financeira</a:t>
            </a:r>
          </a:p>
          <a:p>
            <a:pPr algn="ctr"/>
            <a:endParaRPr lang="pt-BR" sz="2000" dirty="0"/>
          </a:p>
          <a:p>
            <a:pPr algn="ctr"/>
            <a:endParaRPr lang="pt-BR" sz="3000" dirty="0"/>
          </a:p>
          <a:p>
            <a:pPr algn="ctr"/>
            <a:endParaRPr lang="pt-BR" sz="3000" dirty="0"/>
          </a:p>
          <a:p>
            <a:pPr algn="ctr"/>
            <a:endParaRPr lang="pt-BR" sz="3000" dirty="0"/>
          </a:p>
        </p:txBody>
      </p:sp>
    </p:spTree>
    <p:extLst>
      <p:ext uri="{BB962C8B-B14F-4D97-AF65-F5344CB8AC3E}">
        <p14:creationId xmlns:p14="http://schemas.microsoft.com/office/powerpoint/2010/main" val="356901749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1946" y="2487584"/>
            <a:ext cx="3942172" cy="1974743"/>
          </a:xfrm>
          <a:prstGeom prst="rect">
            <a:avLst/>
          </a:prstGeom>
        </p:spPr>
      </p:pic>
      <p:sp>
        <p:nvSpPr>
          <p:cNvPr id="9" name="Retângulo 8"/>
          <p:cNvSpPr/>
          <p:nvPr/>
        </p:nvSpPr>
        <p:spPr>
          <a:xfrm>
            <a:off x="5686097" y="0"/>
            <a:ext cx="6505903" cy="685800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4000" dirty="0"/>
              <a:t>PROTEÇÃO SOCIAL ESPECIAL</a:t>
            </a:r>
          </a:p>
        </p:txBody>
      </p:sp>
    </p:spTree>
    <p:extLst>
      <p:ext uri="{BB962C8B-B14F-4D97-AF65-F5344CB8AC3E}">
        <p14:creationId xmlns:p14="http://schemas.microsoft.com/office/powerpoint/2010/main" val="356901749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m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980" y="96704"/>
            <a:ext cx="3466809" cy="620268"/>
          </a:xfrm>
          <a:prstGeom prst="rect">
            <a:avLst/>
          </a:prstGeom>
        </p:spPr>
      </p:pic>
      <p:cxnSp>
        <p:nvCxnSpPr>
          <p:cNvPr id="7" name="Conector reto 6"/>
          <p:cNvCxnSpPr/>
          <p:nvPr/>
        </p:nvCxnSpPr>
        <p:spPr>
          <a:xfrm flipV="1">
            <a:off x="322118" y="748145"/>
            <a:ext cx="11481955" cy="72736"/>
          </a:xfrm>
          <a:prstGeom prst="line">
            <a:avLst/>
          </a:prstGeom>
          <a:ln w="285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tângulo 10"/>
          <p:cNvSpPr/>
          <p:nvPr/>
        </p:nvSpPr>
        <p:spPr>
          <a:xfrm>
            <a:off x="0" y="6629400"/>
            <a:ext cx="12192000" cy="228600"/>
          </a:xfrm>
          <a:prstGeom prst="rect">
            <a:avLst/>
          </a:prstGeom>
          <a:solidFill>
            <a:schemeClr val="accent1">
              <a:lumMod val="75000"/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0" name="CaixaDeTexto 9"/>
          <p:cNvSpPr txBox="1"/>
          <p:nvPr/>
        </p:nvSpPr>
        <p:spPr>
          <a:xfrm>
            <a:off x="3586789" y="286842"/>
            <a:ext cx="821728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8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25.030.08.244.0009.6.017  Manutenção e ampliação da Proteção Social Especial</a:t>
            </a:r>
            <a:endParaRPr lang="pt-BR" sz="2400" b="1" dirty="0"/>
          </a:p>
        </p:txBody>
      </p:sp>
      <p:sp>
        <p:nvSpPr>
          <p:cNvPr id="2" name="CaixaDeTexto 1">
            <a:extLst>
              <a:ext uri="{FF2B5EF4-FFF2-40B4-BE49-F238E27FC236}">
                <a16:creationId xmlns:a16="http://schemas.microsoft.com/office/drawing/2014/main" id="{80E9A700-6D16-4127-AD43-0732D53CC8F8}"/>
              </a:ext>
            </a:extLst>
          </p:cNvPr>
          <p:cNvSpPr txBox="1"/>
          <p:nvPr/>
        </p:nvSpPr>
        <p:spPr>
          <a:xfrm>
            <a:off x="239612" y="1564625"/>
            <a:ext cx="11481955" cy="34163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pt-BR" sz="36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Nesta ação se concentram todos os recursos destinados à garantia das ofertas de serviços, programas e projetos da Proteção Social Especial, sendo  a manutenção das unidades dos CREAS, Centro Pop, Serviço de Abordagem Social, Serviço de Acolhimento Familiar e também o cofinanciamento da Rede.</a:t>
            </a:r>
            <a:endParaRPr lang="pt-BR" sz="3600" dirty="0"/>
          </a:p>
        </p:txBody>
      </p:sp>
    </p:spTree>
    <p:extLst>
      <p:ext uri="{BB962C8B-B14F-4D97-AF65-F5344CB8AC3E}">
        <p14:creationId xmlns:p14="http://schemas.microsoft.com/office/powerpoint/2010/main" val="393140226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m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980" y="96704"/>
            <a:ext cx="3466809" cy="620268"/>
          </a:xfrm>
          <a:prstGeom prst="rect">
            <a:avLst/>
          </a:prstGeom>
        </p:spPr>
      </p:pic>
      <p:cxnSp>
        <p:nvCxnSpPr>
          <p:cNvPr id="7" name="Conector reto 6"/>
          <p:cNvCxnSpPr>
            <a:cxnSpLocks/>
          </p:cNvCxnSpPr>
          <p:nvPr/>
        </p:nvCxnSpPr>
        <p:spPr>
          <a:xfrm>
            <a:off x="322118" y="820881"/>
            <a:ext cx="11481954" cy="0"/>
          </a:xfrm>
          <a:prstGeom prst="line">
            <a:avLst/>
          </a:prstGeom>
          <a:ln w="285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tângulo 10"/>
          <p:cNvSpPr/>
          <p:nvPr/>
        </p:nvSpPr>
        <p:spPr>
          <a:xfrm>
            <a:off x="0" y="6629400"/>
            <a:ext cx="12192000" cy="228600"/>
          </a:xfrm>
          <a:prstGeom prst="rect">
            <a:avLst/>
          </a:prstGeom>
          <a:solidFill>
            <a:schemeClr val="accent1">
              <a:lumMod val="75000"/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0" name="CaixaDeTexto 9"/>
          <p:cNvSpPr txBox="1"/>
          <p:nvPr/>
        </p:nvSpPr>
        <p:spPr>
          <a:xfrm>
            <a:off x="4572000" y="189186"/>
            <a:ext cx="4099034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600" b="1" dirty="0"/>
              <a:t>PROTEÇÃO SOCIAL ESPECIAL</a:t>
            </a:r>
          </a:p>
        </p:txBody>
      </p:sp>
      <p:graphicFrame>
        <p:nvGraphicFramePr>
          <p:cNvPr id="8" name="Tabela 7">
            <a:extLst>
              <a:ext uri="{FF2B5EF4-FFF2-40B4-BE49-F238E27FC236}">
                <a16:creationId xmlns:a16="http://schemas.microsoft.com/office/drawing/2014/main" id="{9C9B2FA3-893F-4A88-982C-1939FEFCD77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65201967"/>
              </p:ext>
            </p:extLst>
          </p:nvPr>
        </p:nvGraphicFramePr>
        <p:xfrm>
          <a:off x="119980" y="820881"/>
          <a:ext cx="11913976" cy="546479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5891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99772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03383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04070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38279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46026">
                <a:tc gridSpan="2">
                  <a:txBody>
                    <a:bodyPr/>
                    <a:lstStyle/>
                    <a:p>
                      <a:r>
                        <a:rPr lang="pt-BR" dirty="0"/>
                        <a:t>Elemento</a:t>
                      </a:r>
                      <a:r>
                        <a:rPr lang="pt-BR" baseline="0" dirty="0"/>
                        <a:t> de Despesa</a:t>
                      </a:r>
                      <a:endParaRPr lang="pt-B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/>
                        <a:t>Fonte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/>
                        <a:t>Valor</a:t>
                      </a:r>
                      <a:r>
                        <a:rPr lang="pt-BR" baseline="0" dirty="0"/>
                        <a:t> Empenhado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t-B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816634">
                <a:tc>
                  <a:txBody>
                    <a:bodyPr/>
                    <a:lstStyle/>
                    <a:p>
                      <a:r>
                        <a:rPr lang="pt-BR" dirty="0"/>
                        <a:t>33.50.43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/>
                        <a:t>SUBVENÇÃO SOCIAL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/>
                        <a:t>000</a:t>
                      </a:r>
                    </a:p>
                    <a:p>
                      <a:r>
                        <a:rPr lang="pt-BR" dirty="0"/>
                        <a:t>1601 - </a:t>
                      </a:r>
                      <a:r>
                        <a:rPr lang="pt-BR" sz="1200" dirty="0"/>
                        <a:t>Estruturação da Rede de Serviços do SUAS - SGTV 411370020240004-MC- FNAS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800" dirty="0"/>
                        <a:t>1603</a:t>
                      </a:r>
                      <a:r>
                        <a:rPr lang="pt-BR" sz="1200" dirty="0"/>
                        <a:t> - Estruturação da Rede de Serviços do SUAS - SGTV 411370020240005-MC- FNAS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800" dirty="0"/>
                        <a:t>1605</a:t>
                      </a:r>
                      <a:r>
                        <a:rPr lang="pt-BR" sz="1200" dirty="0"/>
                        <a:t> - Estruturação da Rede de Serviços do SUAS - SGTV 411370020240007-MC- FNAS</a:t>
                      </a:r>
                    </a:p>
                    <a:p>
                      <a:endParaRPr lang="pt-BR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/>
                        <a:t>R$ 3.430.135,11</a:t>
                      </a:r>
                    </a:p>
                    <a:p>
                      <a:r>
                        <a:rPr lang="pt-BR" dirty="0"/>
                        <a:t>R$200.000,00</a:t>
                      </a:r>
                    </a:p>
                    <a:p>
                      <a:endParaRPr lang="pt-BR" sz="1200" dirty="0"/>
                    </a:p>
                    <a:p>
                      <a:r>
                        <a:rPr lang="pt-BR" dirty="0"/>
                        <a:t>R$ 140.000,00</a:t>
                      </a:r>
                    </a:p>
                    <a:p>
                      <a:endParaRPr lang="pt-BR" sz="120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dirty="0"/>
                        <a:t>R$ 100.000,00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t-BR" sz="1800" dirty="0"/>
                    </a:p>
                    <a:p>
                      <a:r>
                        <a:rPr lang="pt-BR" sz="1200" dirty="0"/>
                        <a:t>MMA</a:t>
                      </a:r>
                    </a:p>
                    <a:p>
                      <a:endParaRPr lang="pt-BR" sz="1200" dirty="0"/>
                    </a:p>
                    <a:p>
                      <a:endParaRPr lang="pt-BR" sz="1200" dirty="0"/>
                    </a:p>
                    <a:p>
                      <a:r>
                        <a:rPr lang="pt-BR" sz="1200" dirty="0"/>
                        <a:t>NUSELON</a:t>
                      </a:r>
                    </a:p>
                    <a:p>
                      <a:endParaRPr lang="pt-BR" sz="1200" dirty="0"/>
                    </a:p>
                    <a:p>
                      <a:r>
                        <a:rPr lang="pt-BR" sz="1200" dirty="0"/>
                        <a:t>NUSELON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5157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dirty="0"/>
                        <a:t>33.90.30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dirty="0"/>
                        <a:t>MATERIAL DE CONSUMO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/>
                        <a:t>000</a:t>
                      </a:r>
                    </a:p>
                    <a:p>
                      <a:r>
                        <a:rPr lang="pt-BR" dirty="0"/>
                        <a:t>941 </a:t>
                      </a:r>
                      <a:r>
                        <a:rPr lang="pt-BR" sz="1200" dirty="0"/>
                        <a:t>- Bloco da Proteção Especial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/>
                        <a:t>R$ 142.261,38</a:t>
                      </a:r>
                    </a:p>
                    <a:p>
                      <a:r>
                        <a:rPr lang="pt-BR" dirty="0"/>
                        <a:t>R$ 19.182,81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200" dirty="0"/>
                        <a:t>Gás, Gêneros Alimentícios, Material de Expediente, Material para Manutenção de Bens Imóveis e Veículos, Pneus, Material de Limpeza, entre outros.</a:t>
                      </a:r>
                      <a:endParaRPr lang="pt-BR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0766131"/>
                  </a:ext>
                </a:extLst>
              </a:tr>
              <a:tr h="865064">
                <a:tc>
                  <a:txBody>
                    <a:bodyPr/>
                    <a:lstStyle/>
                    <a:p>
                      <a:r>
                        <a:rPr lang="pt-BR" dirty="0">
                          <a:latin typeface="+mn-lt"/>
                        </a:rPr>
                        <a:t>33.90.32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MATERIAL, BEM OU SERVIÇO PARA DISTRIBUIÇÃO GRATUITA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>
                          <a:latin typeface="+mn-lt"/>
                        </a:rPr>
                        <a:t>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>
                          <a:latin typeface="+mn-lt"/>
                        </a:rPr>
                        <a:t>R$ 14.964,66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pt-BR" sz="1400" dirty="0">
                          <a:latin typeface="+mn-lt"/>
                        </a:rPr>
                        <a:t>Restaurante Popular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66503541"/>
                  </a:ext>
                </a:extLst>
              </a:tr>
              <a:tr h="618472">
                <a:tc>
                  <a:txBody>
                    <a:bodyPr/>
                    <a:lstStyle/>
                    <a:p>
                      <a:r>
                        <a:rPr lang="pt-BR" dirty="0">
                          <a:latin typeface="+mn-lt"/>
                        </a:rPr>
                        <a:t>33.90.33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800" b="0" u="none" strike="noStrike" dirty="0"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PASSAGENS E DESPESAS COM LOCOMOÇÃO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>
                          <a:latin typeface="+mn-lt"/>
                        </a:rPr>
                        <a:t>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>
                          <a:latin typeface="+mn-lt"/>
                        </a:rPr>
                        <a:t>R$ 66.449,57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pt-BR" sz="1400" dirty="0">
                          <a:latin typeface="+mn-lt"/>
                        </a:rPr>
                        <a:t>Passagens Centro Pop e Cartões Transportes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64402070"/>
                  </a:ext>
                </a:extLst>
              </a:tr>
              <a:tr h="618472">
                <a:tc>
                  <a:txBody>
                    <a:bodyPr/>
                    <a:lstStyle/>
                    <a:p>
                      <a:r>
                        <a:rPr lang="pt-BR" dirty="0">
                          <a:latin typeface="+mn-lt"/>
                        </a:rPr>
                        <a:t>33.90.37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LOCAÇÃO DE MÃO-DE-OBRA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>
                          <a:latin typeface="+mn-lt"/>
                        </a:rPr>
                        <a:t>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>
                          <a:latin typeface="+mn-lt"/>
                        </a:rPr>
                        <a:t>R$ 46.121,28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400" dirty="0">
                          <a:latin typeface="+mn-lt"/>
                        </a:rPr>
                        <a:t>Serviço de Limpeza e Copeira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3662218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9105025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m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980" y="96704"/>
            <a:ext cx="3466809" cy="620268"/>
          </a:xfrm>
          <a:prstGeom prst="rect">
            <a:avLst/>
          </a:prstGeom>
        </p:spPr>
      </p:pic>
      <p:cxnSp>
        <p:nvCxnSpPr>
          <p:cNvPr id="7" name="Conector reto 6"/>
          <p:cNvCxnSpPr/>
          <p:nvPr/>
        </p:nvCxnSpPr>
        <p:spPr>
          <a:xfrm flipV="1">
            <a:off x="322118" y="748145"/>
            <a:ext cx="11481955" cy="72736"/>
          </a:xfrm>
          <a:prstGeom prst="line">
            <a:avLst/>
          </a:prstGeom>
          <a:ln w="285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tângulo 10"/>
          <p:cNvSpPr/>
          <p:nvPr/>
        </p:nvSpPr>
        <p:spPr>
          <a:xfrm>
            <a:off x="0" y="6629400"/>
            <a:ext cx="12192000" cy="228600"/>
          </a:xfrm>
          <a:prstGeom prst="rect">
            <a:avLst/>
          </a:prstGeom>
          <a:solidFill>
            <a:schemeClr val="accent1">
              <a:lumMod val="75000"/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8" name="CaixaDeTexto 7"/>
          <p:cNvSpPr txBox="1"/>
          <p:nvPr/>
        </p:nvSpPr>
        <p:spPr>
          <a:xfrm>
            <a:off x="4572000" y="189186"/>
            <a:ext cx="4099034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600" b="1" dirty="0"/>
              <a:t>PROTEÇÃO SOCIAL ESPECIAL</a:t>
            </a:r>
          </a:p>
        </p:txBody>
      </p:sp>
      <p:graphicFrame>
        <p:nvGraphicFramePr>
          <p:cNvPr id="9" name="Tabela 8">
            <a:extLst>
              <a:ext uri="{FF2B5EF4-FFF2-40B4-BE49-F238E27FC236}">
                <a16:creationId xmlns:a16="http://schemas.microsoft.com/office/drawing/2014/main" id="{681E8C6E-65D1-441B-AC40-CEF391305AE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82083947"/>
              </p:ext>
            </p:extLst>
          </p:nvPr>
        </p:nvGraphicFramePr>
        <p:xfrm>
          <a:off x="119981" y="681425"/>
          <a:ext cx="11952040" cy="4480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3296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85125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01099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79809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95872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421507">
                <a:tc gridSpan="2">
                  <a:txBody>
                    <a:bodyPr/>
                    <a:lstStyle/>
                    <a:p>
                      <a:r>
                        <a:rPr lang="pt-BR" dirty="0">
                          <a:latin typeface="+mn-lt"/>
                        </a:rPr>
                        <a:t>Elemento</a:t>
                      </a:r>
                      <a:r>
                        <a:rPr lang="pt-BR" baseline="0" dirty="0">
                          <a:latin typeface="+mn-lt"/>
                        </a:rPr>
                        <a:t> de Despesa</a:t>
                      </a:r>
                      <a:endParaRPr lang="pt-BR" dirty="0">
                        <a:latin typeface="+mn-lt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>
                          <a:latin typeface="+mn-lt"/>
                        </a:rPr>
                        <a:t>Fonte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>
                          <a:latin typeface="+mn-lt"/>
                        </a:rPr>
                        <a:t>Valor</a:t>
                      </a:r>
                      <a:r>
                        <a:rPr lang="pt-BR" baseline="0" dirty="0">
                          <a:latin typeface="+mn-lt"/>
                        </a:rPr>
                        <a:t> Empenhado</a:t>
                      </a:r>
                      <a:endParaRPr lang="pt-BR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t-BR" dirty="0">
                        <a:latin typeface="+mn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2150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dirty="0">
                          <a:latin typeface="+mn-lt"/>
                        </a:rPr>
                        <a:t>33.90.39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OUTROS SERVIÇOS DE TERCEIROS - PESSOA JURÍDICA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>
                          <a:latin typeface="+mn-lt"/>
                        </a:rPr>
                        <a:t>000</a:t>
                      </a:r>
                    </a:p>
                    <a:p>
                      <a:endParaRPr lang="pt-BR" dirty="0">
                        <a:latin typeface="+mn-lt"/>
                      </a:endParaRPr>
                    </a:p>
                    <a:p>
                      <a:r>
                        <a:rPr lang="pt-BR" dirty="0">
                          <a:latin typeface="+mn-lt"/>
                        </a:rPr>
                        <a:t>941 </a:t>
                      </a:r>
                      <a:r>
                        <a:rPr lang="pt-BR" sz="1200" dirty="0"/>
                        <a:t>- Bloco da Proteção Especial</a:t>
                      </a:r>
                      <a:endParaRPr lang="pt-BR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>
                          <a:latin typeface="+mn-lt"/>
                        </a:rPr>
                        <a:t>R$ 172.043,10</a:t>
                      </a:r>
                    </a:p>
                    <a:p>
                      <a:endParaRPr lang="pt-BR" dirty="0">
                        <a:latin typeface="+mn-lt"/>
                      </a:endParaRPr>
                    </a:p>
                    <a:p>
                      <a:r>
                        <a:rPr lang="pt-BR" dirty="0">
                          <a:latin typeface="+mn-lt"/>
                        </a:rPr>
                        <a:t>R$ 33.217,09</a:t>
                      </a:r>
                    </a:p>
                    <a:p>
                      <a:endParaRPr lang="pt-BR" dirty="0">
                        <a:latin typeface="+mn-lt"/>
                      </a:endParaRPr>
                    </a:p>
                    <a:p>
                      <a:endParaRPr lang="pt-BR" dirty="0">
                        <a:latin typeface="+mn-lt"/>
                      </a:endParaRPr>
                    </a:p>
                    <a:p>
                      <a:endParaRPr lang="pt-BR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400" u="none" strike="noStrike" dirty="0">
                          <a:effectLst/>
                          <a:latin typeface="+mn-lt"/>
                        </a:rPr>
                        <a:t>Manutenção e Conservação de Bens Imóveis, Oficina, </a:t>
                      </a:r>
                      <a:r>
                        <a:rPr lang="pt-BR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Fornecimento de Alimentação</a:t>
                      </a:r>
                    </a:p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(Kit Lanches), </a:t>
                      </a:r>
                      <a:r>
                        <a:rPr lang="pt-BR" sz="1400" u="none" strike="noStrike" dirty="0">
                          <a:effectLst/>
                          <a:latin typeface="+mn-lt"/>
                        </a:rPr>
                        <a:t>Serviços de Energia Elétrica, Serviços de Água e Esgoto e Serviços de Telecomunicações</a:t>
                      </a:r>
                      <a:endParaRPr lang="pt-BR" sz="1400" dirty="0">
                        <a:latin typeface="+mn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47841333"/>
                  </a:ext>
                </a:extLst>
              </a:tr>
              <a:tr h="421507">
                <a:tc>
                  <a:txBody>
                    <a:bodyPr/>
                    <a:lstStyle/>
                    <a:p>
                      <a:r>
                        <a:rPr lang="pt-BR" dirty="0">
                          <a:latin typeface="+mn-lt"/>
                        </a:rPr>
                        <a:t>33.90.40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SERVIÇOS DE TECNOLOGIA DA INFORMAÇÃO E COMUNICAÇÃO – PJURÍDICA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dirty="0">
                          <a:latin typeface="+mn-lt"/>
                        </a:rPr>
                        <a:t>000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dirty="0">
                          <a:latin typeface="+mn-lt"/>
                        </a:rPr>
                        <a:t>941 </a:t>
                      </a:r>
                      <a:r>
                        <a:rPr lang="pt-BR" sz="1200" dirty="0"/>
                        <a:t>- Bloco da Proteção Especial</a:t>
                      </a:r>
                      <a:endParaRPr lang="pt-BR" sz="1200" dirty="0">
                        <a:latin typeface="+mn-lt"/>
                      </a:endParaRPr>
                    </a:p>
                    <a:p>
                      <a:endParaRPr lang="pt-BR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>
                          <a:latin typeface="+mn-lt"/>
                        </a:rPr>
                        <a:t>R$ 51.924,60</a:t>
                      </a:r>
                    </a:p>
                    <a:p>
                      <a:r>
                        <a:rPr lang="pt-BR" dirty="0">
                          <a:latin typeface="+mn-lt"/>
                        </a:rPr>
                        <a:t>R$ 32.130,15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sz="1400" dirty="0">
                          <a:latin typeface="+mn-lt"/>
                        </a:rPr>
                        <a:t>Serviço de Telefonia, Internet e Impressoras-Impressão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63572877"/>
                  </a:ext>
                </a:extLst>
              </a:tr>
              <a:tr h="421507">
                <a:tc>
                  <a:txBody>
                    <a:bodyPr/>
                    <a:lstStyle/>
                    <a:p>
                      <a:r>
                        <a:rPr lang="pt-BR" dirty="0">
                          <a:latin typeface="+mn-lt"/>
                        </a:rPr>
                        <a:t>33.90.47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OBRIGAÇÕES TRIBUTÁRIAS E CONTRIBUTIVAS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>
                          <a:latin typeface="+mn-lt"/>
                        </a:rPr>
                        <a:t>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>
                          <a:latin typeface="+mn-lt"/>
                        </a:rPr>
                        <a:t>R$ 124,64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sz="1400" dirty="0">
                          <a:latin typeface="+mn-lt"/>
                        </a:rPr>
                        <a:t>Encargos previdenciários sobre serviços executados por intermédio de MEI.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91265904"/>
                  </a:ext>
                </a:extLst>
              </a:tr>
              <a:tr h="421507">
                <a:tc>
                  <a:txBody>
                    <a:bodyPr/>
                    <a:lstStyle/>
                    <a:p>
                      <a:r>
                        <a:rPr lang="pt-BR" dirty="0">
                          <a:latin typeface="+mn-lt"/>
                        </a:rPr>
                        <a:t>44.50.42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AUXÍLIOS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>
                          <a:latin typeface="+mn-lt"/>
                        </a:rPr>
                        <a:t>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>
                          <a:latin typeface="+mn-lt"/>
                        </a:rPr>
                        <a:t>R$ 15.200,00</a:t>
                      </a:r>
                      <a:endParaRPr lang="pt-BR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sz="1200" dirty="0">
                          <a:latin typeface="+mn-lt"/>
                        </a:rPr>
                        <a:t>Repasse para as </a:t>
                      </a:r>
                      <a:r>
                        <a:rPr lang="pt-BR" sz="1200" dirty="0" err="1">
                          <a:latin typeface="+mn-lt"/>
                        </a:rPr>
                        <a:t>OSC’s</a:t>
                      </a:r>
                      <a:r>
                        <a:rPr lang="pt-BR" sz="1200" dirty="0">
                          <a:latin typeface="+mn-lt"/>
                        </a:rPr>
                        <a:t> – Capital </a:t>
                      </a:r>
                    </a:p>
                    <a:p>
                      <a:r>
                        <a:rPr lang="pt-BR" sz="1200" dirty="0">
                          <a:latin typeface="+mn-lt"/>
                        </a:rPr>
                        <a:t>NUSELON – R$ 15.200,00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107272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6991189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1946" y="2487584"/>
            <a:ext cx="3942172" cy="1974743"/>
          </a:xfrm>
          <a:prstGeom prst="rect">
            <a:avLst/>
          </a:prstGeom>
        </p:spPr>
      </p:pic>
      <p:sp>
        <p:nvSpPr>
          <p:cNvPr id="9" name="Retângulo 8"/>
          <p:cNvSpPr/>
          <p:nvPr/>
        </p:nvSpPr>
        <p:spPr>
          <a:xfrm>
            <a:off x="5686097" y="0"/>
            <a:ext cx="6505903" cy="685800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4000" dirty="0"/>
              <a:t>BENEFÍCIOS DA POLÍTICA DE ASSISTÊNCIA SOCIAL</a:t>
            </a:r>
          </a:p>
        </p:txBody>
      </p:sp>
    </p:spTree>
    <p:extLst>
      <p:ext uri="{BB962C8B-B14F-4D97-AF65-F5344CB8AC3E}">
        <p14:creationId xmlns:p14="http://schemas.microsoft.com/office/powerpoint/2010/main" val="333392046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m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980" y="96704"/>
            <a:ext cx="3466809" cy="620268"/>
          </a:xfrm>
          <a:prstGeom prst="rect">
            <a:avLst/>
          </a:prstGeom>
        </p:spPr>
      </p:pic>
      <p:cxnSp>
        <p:nvCxnSpPr>
          <p:cNvPr id="7" name="Conector reto 6"/>
          <p:cNvCxnSpPr/>
          <p:nvPr/>
        </p:nvCxnSpPr>
        <p:spPr>
          <a:xfrm flipV="1">
            <a:off x="322118" y="748145"/>
            <a:ext cx="11481955" cy="72736"/>
          </a:xfrm>
          <a:prstGeom prst="line">
            <a:avLst/>
          </a:prstGeom>
          <a:ln w="285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tângulo 10"/>
          <p:cNvSpPr/>
          <p:nvPr/>
        </p:nvSpPr>
        <p:spPr>
          <a:xfrm>
            <a:off x="0" y="6629400"/>
            <a:ext cx="12192000" cy="228600"/>
          </a:xfrm>
          <a:prstGeom prst="rect">
            <a:avLst/>
          </a:prstGeom>
          <a:solidFill>
            <a:schemeClr val="accent1">
              <a:lumMod val="75000"/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0" name="CaixaDeTexto 9"/>
          <p:cNvSpPr txBox="1"/>
          <p:nvPr/>
        </p:nvSpPr>
        <p:spPr>
          <a:xfrm>
            <a:off x="3586789" y="286842"/>
            <a:ext cx="821728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8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25.030.08.244.0009.6.018  Manutenção e ampliação dos benefícios e transferência de renda no SUAS</a:t>
            </a:r>
            <a:endParaRPr lang="pt-BR" sz="2800" b="1" dirty="0"/>
          </a:p>
        </p:txBody>
      </p:sp>
      <p:sp>
        <p:nvSpPr>
          <p:cNvPr id="2" name="CaixaDeTexto 1">
            <a:extLst>
              <a:ext uri="{FF2B5EF4-FFF2-40B4-BE49-F238E27FC236}">
                <a16:creationId xmlns:a16="http://schemas.microsoft.com/office/drawing/2014/main" id="{80E9A700-6D16-4127-AD43-0732D53CC8F8}"/>
              </a:ext>
            </a:extLst>
          </p:cNvPr>
          <p:cNvSpPr txBox="1"/>
          <p:nvPr/>
        </p:nvSpPr>
        <p:spPr>
          <a:xfrm>
            <a:off x="239612" y="2044024"/>
            <a:ext cx="11481955" cy="230832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pt-BR" sz="36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Nesta ação são executados os benefícios eventuais (emergencial,</a:t>
            </a:r>
            <a:r>
              <a:rPr lang="pt-BR" sz="3600" baseline="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auxílio funeral e auxílio natalidade), o PMTR, a guarda subsidiada e a família acolhedora, os quais registraram a seguinte execução:</a:t>
            </a:r>
          </a:p>
        </p:txBody>
      </p:sp>
    </p:spTree>
    <p:extLst>
      <p:ext uri="{BB962C8B-B14F-4D97-AF65-F5344CB8AC3E}">
        <p14:creationId xmlns:p14="http://schemas.microsoft.com/office/powerpoint/2010/main" val="48591078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m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980" y="96704"/>
            <a:ext cx="3466809" cy="620268"/>
          </a:xfrm>
          <a:prstGeom prst="rect">
            <a:avLst/>
          </a:prstGeom>
        </p:spPr>
      </p:pic>
      <p:cxnSp>
        <p:nvCxnSpPr>
          <p:cNvPr id="7" name="Conector reto 6"/>
          <p:cNvCxnSpPr/>
          <p:nvPr/>
        </p:nvCxnSpPr>
        <p:spPr>
          <a:xfrm flipV="1">
            <a:off x="322118" y="748145"/>
            <a:ext cx="11481955" cy="72736"/>
          </a:xfrm>
          <a:prstGeom prst="line">
            <a:avLst/>
          </a:prstGeom>
          <a:ln w="285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tângulo 10"/>
          <p:cNvSpPr/>
          <p:nvPr/>
        </p:nvSpPr>
        <p:spPr>
          <a:xfrm>
            <a:off x="0" y="6629400"/>
            <a:ext cx="12192000" cy="228600"/>
          </a:xfrm>
          <a:prstGeom prst="rect">
            <a:avLst/>
          </a:prstGeom>
          <a:solidFill>
            <a:schemeClr val="accent1">
              <a:lumMod val="75000"/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8" name="CaixaDeTexto 7"/>
          <p:cNvSpPr txBox="1"/>
          <p:nvPr/>
        </p:nvSpPr>
        <p:spPr>
          <a:xfrm>
            <a:off x="4571999" y="189186"/>
            <a:ext cx="4834759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600" b="1" dirty="0"/>
              <a:t>BENEFÍCIO</a:t>
            </a:r>
          </a:p>
        </p:txBody>
      </p:sp>
      <p:graphicFrame>
        <p:nvGraphicFramePr>
          <p:cNvPr id="12" name="Tabela 11">
            <a:extLst>
              <a:ext uri="{FF2B5EF4-FFF2-40B4-BE49-F238E27FC236}">
                <a16:creationId xmlns:a16="http://schemas.microsoft.com/office/drawing/2014/main" id="{52FA7303-52C2-46E2-9509-3178D4C1628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49010269"/>
              </p:ext>
            </p:extLst>
          </p:nvPr>
        </p:nvGraphicFramePr>
        <p:xfrm>
          <a:off x="525516" y="992936"/>
          <a:ext cx="10993822" cy="3291840"/>
        </p:xfrm>
        <a:graphic>
          <a:graphicData uri="http://schemas.openxmlformats.org/drawingml/2006/table">
            <a:tbl>
              <a:tblPr firstRow="1" bandRow="1">
                <a:tableStyleId>{74C1A8A3-306A-4EB7-A6B1-4F7E0EB9C5D6}</a:tableStyleId>
              </a:tblPr>
              <a:tblGrid>
                <a:gridCol w="459302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81677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58402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pt-BR" sz="2400" dirty="0"/>
                        <a:t>AUXÍLIOS FINANCEIROS A PESSOAS FÍSICA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2400" dirty="0"/>
                        <a:t>EMPENHADO (R$)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2400" dirty="0"/>
                        <a:t>OBSERVAÇÃO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2200" dirty="0"/>
                        <a:t>Família Acolhedora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3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80.484,00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endParaRPr lang="pt-BR" sz="22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pt-BR" sz="2200" dirty="0"/>
                        <a:t>Guarda Subsidiada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3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83.308,00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endParaRPr lang="pt-BR" sz="22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pt-BR" sz="2200" dirty="0"/>
                        <a:t>Benefício</a:t>
                      </a:r>
                      <a:r>
                        <a:rPr lang="pt-BR" sz="2200" baseline="0" dirty="0"/>
                        <a:t> Eventual Emergencial Monetário</a:t>
                      </a:r>
                      <a:endParaRPr lang="pt-BR" sz="2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3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2.739.594,00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endParaRPr lang="pt-BR" sz="22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pt-BR" sz="2200" dirty="0"/>
                        <a:t>Benefício</a:t>
                      </a:r>
                      <a:r>
                        <a:rPr lang="pt-BR" sz="2200" baseline="0" dirty="0"/>
                        <a:t> Eventual Emergencial Cartão </a:t>
                      </a:r>
                      <a:endParaRPr lang="pt-BR" sz="2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3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749.580,00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endParaRPr lang="pt-BR" sz="22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23508662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pt-BR" sz="2200" dirty="0"/>
                        <a:t>PMTR e Auxílio Natalidade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3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3.704.218,50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endParaRPr lang="pt-BR" sz="22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9116654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0BC999F-DE16-BBC7-6791-CB3B3E9276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t-BR" sz="4000" dirty="0"/>
              <a:t>25.030.08.244.0009.6.020  Fomento ao exercício do Controle Social e à participação no SUAS</a:t>
            </a:r>
          </a:p>
        </p:txBody>
      </p:sp>
      <p:graphicFrame>
        <p:nvGraphicFramePr>
          <p:cNvPr id="8" name="Tabela 7">
            <a:extLst>
              <a:ext uri="{FF2B5EF4-FFF2-40B4-BE49-F238E27FC236}">
                <a16:creationId xmlns:a16="http://schemas.microsoft.com/office/drawing/2014/main" id="{B4CD3D63-6798-E6B9-200A-D960F8DF775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60760137"/>
              </p:ext>
            </p:extLst>
          </p:nvPr>
        </p:nvGraphicFramePr>
        <p:xfrm>
          <a:off x="179245" y="1970827"/>
          <a:ext cx="11936555" cy="282692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5973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23904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59644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55837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18295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515548">
                <a:tc gridSpan="2">
                  <a:txBody>
                    <a:bodyPr/>
                    <a:lstStyle/>
                    <a:p>
                      <a:r>
                        <a:rPr lang="pt-BR" dirty="0"/>
                        <a:t>Elemento</a:t>
                      </a:r>
                      <a:r>
                        <a:rPr lang="pt-BR" baseline="0" dirty="0"/>
                        <a:t> de Despesa</a:t>
                      </a:r>
                      <a:endParaRPr lang="pt-B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/>
                        <a:t>Fonte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/>
                        <a:t>Valor</a:t>
                      </a:r>
                      <a:r>
                        <a:rPr lang="pt-BR" baseline="0" dirty="0"/>
                        <a:t> Empenhado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t-B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15568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dirty="0"/>
                        <a:t>33.90.30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dirty="0"/>
                        <a:t>MATERIAL DE CONSUMO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/>
                        <a:t>000</a:t>
                      </a:r>
                    </a:p>
                    <a:p>
                      <a:r>
                        <a:rPr lang="pt-BR" dirty="0"/>
                        <a:t>940 </a:t>
                      </a:r>
                      <a:r>
                        <a:rPr lang="pt-BR" sz="1200" dirty="0"/>
                        <a:t>- Bloco IGD Bolsa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/>
                        <a:t>R$ 787,50</a:t>
                      </a:r>
                    </a:p>
                    <a:p>
                      <a:r>
                        <a:rPr lang="pt-BR" dirty="0"/>
                        <a:t>R$ 1.462,50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200" dirty="0"/>
                        <a:t>Material Gráfico (Crachá)</a:t>
                      </a:r>
                      <a:endParaRPr lang="pt-BR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16930481"/>
                  </a:ext>
                </a:extLst>
              </a:tr>
              <a:tr h="115568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dirty="0">
                          <a:latin typeface="+mn-lt"/>
                        </a:rPr>
                        <a:t>33.90.39</a:t>
                      </a:r>
                    </a:p>
                    <a:p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800" b="0" u="none" strike="noStrike" dirty="0"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OUTROS SERVIÇOS DE TERCEIROS - PESSOA JURÍDICA</a:t>
                      </a:r>
                      <a:endParaRPr lang="pt-BR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  <a:p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/>
                        <a:t>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dirty="0">
                          <a:latin typeface="+mn-lt"/>
                        </a:rPr>
                        <a:t>R$ 8.092,50</a:t>
                      </a:r>
                    </a:p>
                    <a:p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400" baseline="0" dirty="0" err="1">
                          <a:solidFill>
                            <a:schemeClr val="dk1"/>
                          </a:solidFill>
                          <a:latin typeface="+mn-lt"/>
                          <a:cs typeface="Calibri"/>
                          <a:sym typeface="Calibri"/>
                        </a:rPr>
                        <a:t>Coffee</a:t>
                      </a:r>
                      <a:r>
                        <a:rPr lang="pt-BR" sz="1400" baseline="0" dirty="0">
                          <a:solidFill>
                            <a:schemeClr val="dk1"/>
                          </a:solidFill>
                          <a:latin typeface="+mn-lt"/>
                          <a:cs typeface="Calibri"/>
                          <a:sym typeface="Calibri"/>
                        </a:rPr>
                        <a:t> Break – Audiência Pública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400" baseline="0" dirty="0">
                          <a:solidFill>
                            <a:schemeClr val="dk1"/>
                          </a:solidFill>
                          <a:latin typeface="+mn-lt"/>
                          <a:cs typeface="Calibri"/>
                          <a:sym typeface="Calibri"/>
                        </a:rPr>
                        <a:t>Contratação de Serviço – Palestra da Audiência</a:t>
                      </a:r>
                      <a:endParaRPr lang="pt-BR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0559532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4179817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1946" y="2487584"/>
            <a:ext cx="3942172" cy="1974743"/>
          </a:xfrm>
          <a:prstGeom prst="rect">
            <a:avLst/>
          </a:prstGeom>
        </p:spPr>
      </p:pic>
      <p:sp>
        <p:nvSpPr>
          <p:cNvPr id="9" name="Retângulo 8"/>
          <p:cNvSpPr/>
          <p:nvPr/>
        </p:nvSpPr>
        <p:spPr>
          <a:xfrm>
            <a:off x="5686097" y="0"/>
            <a:ext cx="6505903" cy="685800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4000" dirty="0"/>
              <a:t>Demonstrativos de Parcelas Pagas pelo MDS</a:t>
            </a:r>
          </a:p>
        </p:txBody>
      </p:sp>
    </p:spTree>
    <p:extLst>
      <p:ext uri="{BB962C8B-B14F-4D97-AF65-F5344CB8AC3E}">
        <p14:creationId xmlns:p14="http://schemas.microsoft.com/office/powerpoint/2010/main" val="360361320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m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980" y="96704"/>
            <a:ext cx="3466809" cy="620268"/>
          </a:xfrm>
          <a:prstGeom prst="rect">
            <a:avLst/>
          </a:prstGeom>
        </p:spPr>
      </p:pic>
      <p:cxnSp>
        <p:nvCxnSpPr>
          <p:cNvPr id="7" name="Conector reto 6"/>
          <p:cNvCxnSpPr>
            <a:cxnSpLocks/>
          </p:cNvCxnSpPr>
          <p:nvPr/>
        </p:nvCxnSpPr>
        <p:spPr>
          <a:xfrm>
            <a:off x="322118" y="820881"/>
            <a:ext cx="11485183" cy="0"/>
          </a:xfrm>
          <a:prstGeom prst="line">
            <a:avLst/>
          </a:prstGeom>
          <a:ln w="285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tângulo 10"/>
          <p:cNvSpPr/>
          <p:nvPr/>
        </p:nvSpPr>
        <p:spPr>
          <a:xfrm>
            <a:off x="0" y="6629400"/>
            <a:ext cx="12192000" cy="228600"/>
          </a:xfrm>
          <a:prstGeom prst="rect">
            <a:avLst/>
          </a:prstGeom>
          <a:solidFill>
            <a:schemeClr val="accent1">
              <a:lumMod val="75000"/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graphicFrame>
        <p:nvGraphicFramePr>
          <p:cNvPr id="2" name="Tabela 1">
            <a:extLst>
              <a:ext uri="{FF2B5EF4-FFF2-40B4-BE49-F238E27FC236}">
                <a16:creationId xmlns:a16="http://schemas.microsoft.com/office/drawing/2014/main" id="{DB8B1672-B9FD-3B43-6E65-FC5A9EFFF93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05029084"/>
              </p:ext>
            </p:extLst>
          </p:nvPr>
        </p:nvGraphicFramePr>
        <p:xfrm>
          <a:off x="322118" y="924790"/>
          <a:ext cx="11485183" cy="537940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551225">
                  <a:extLst>
                    <a:ext uri="{9D8B030D-6E8A-4147-A177-3AD203B41FA5}">
                      <a16:colId xmlns:a16="http://schemas.microsoft.com/office/drawing/2014/main" val="4112109851"/>
                    </a:ext>
                  </a:extLst>
                </a:gridCol>
                <a:gridCol w="3738058">
                  <a:extLst>
                    <a:ext uri="{9D8B030D-6E8A-4147-A177-3AD203B41FA5}">
                      <a16:colId xmlns:a16="http://schemas.microsoft.com/office/drawing/2014/main" val="3183350048"/>
                    </a:ext>
                  </a:extLst>
                </a:gridCol>
                <a:gridCol w="5195900">
                  <a:extLst>
                    <a:ext uri="{9D8B030D-6E8A-4147-A177-3AD203B41FA5}">
                      <a16:colId xmlns:a16="http://schemas.microsoft.com/office/drawing/2014/main" val="3057193650"/>
                    </a:ext>
                  </a:extLst>
                </a:gridCol>
              </a:tblGrid>
              <a:tr h="603567">
                <a:tc gridSpan="3">
                  <a:txBody>
                    <a:bodyPr/>
                    <a:lstStyle/>
                    <a:p>
                      <a:pPr algn="ctr" fontAlgn="b"/>
                      <a:r>
                        <a:rPr lang="pt-BR" sz="3200" b="1" u="none" strike="noStrike" dirty="0">
                          <a:effectLst/>
                        </a:rPr>
                        <a:t>Bloco da Gestão do Programa Bolsa Família e do Cadastro Único</a:t>
                      </a:r>
                      <a:endParaRPr lang="pt-BR" sz="3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42068212"/>
                  </a:ext>
                </a:extLst>
              </a:tr>
              <a:tr h="306380">
                <a:tc gridSpan="3">
                  <a:txBody>
                    <a:bodyPr/>
                    <a:lstStyle/>
                    <a:p>
                      <a:pPr algn="ctr" fontAlgn="b"/>
                      <a:r>
                        <a:rPr lang="pt-BR" sz="2000" u="none" strike="noStrike">
                          <a:effectLst/>
                        </a:rPr>
                        <a:t>COMPONENTE - IGDBF</a:t>
                      </a:r>
                      <a:endParaRPr lang="pt-BR" sz="2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73925693"/>
                  </a:ext>
                </a:extLst>
              </a:tr>
              <a:tr h="306380">
                <a:tc>
                  <a:txBody>
                    <a:bodyPr/>
                    <a:lstStyle/>
                    <a:p>
                      <a:pPr algn="l" fontAlgn="ctr"/>
                      <a:r>
                        <a:rPr lang="pt-BR" sz="2000" u="none" strike="noStrike">
                          <a:effectLst/>
                        </a:rPr>
                        <a:t>Parcela</a:t>
                      </a:r>
                      <a:endParaRPr lang="pt-BR" sz="2000" b="1" i="0" u="none" strike="noStrike">
                        <a:solidFill>
                          <a:srgbClr val="FFFFFF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2000" u="none" strike="noStrike">
                          <a:effectLst/>
                        </a:rPr>
                        <a:t>Data da Ordem</a:t>
                      </a:r>
                      <a:endParaRPr lang="pt-BR" sz="2000" b="1" i="0" u="none" strike="noStrike">
                        <a:solidFill>
                          <a:srgbClr val="FFFFFF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2000" u="none" strike="noStrike">
                          <a:effectLst/>
                        </a:rPr>
                        <a:t>Valor Bruto</a:t>
                      </a:r>
                      <a:endParaRPr lang="pt-BR" sz="2000" b="1" i="0" u="none" strike="noStrike">
                        <a:solidFill>
                          <a:srgbClr val="FFFFFF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4281802707"/>
                  </a:ext>
                </a:extLst>
              </a:tr>
              <a:tr h="306380">
                <a:tc>
                  <a:txBody>
                    <a:bodyPr/>
                    <a:lstStyle/>
                    <a:p>
                      <a:pPr algn="l" fontAlgn="ctr"/>
                      <a:r>
                        <a:rPr lang="pt-BR" sz="2000" u="none" strike="noStrike">
                          <a:effectLst/>
                        </a:rPr>
                        <a:t>12/2023</a:t>
                      </a:r>
                      <a:endParaRPr lang="pt-BR" sz="2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2000" u="none" strike="noStrike">
                          <a:effectLst/>
                        </a:rPr>
                        <a:t>07/02/2024</a:t>
                      </a:r>
                      <a:endParaRPr lang="pt-BR" sz="2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2000" u="none" strike="noStrike">
                          <a:effectLst/>
                        </a:rPr>
                        <a:t> R$                        84.317,22 </a:t>
                      </a:r>
                      <a:endParaRPr lang="pt-BR" sz="2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957570142"/>
                  </a:ext>
                </a:extLst>
              </a:tr>
              <a:tr h="306380">
                <a:tc>
                  <a:txBody>
                    <a:bodyPr/>
                    <a:lstStyle/>
                    <a:p>
                      <a:pPr algn="l" fontAlgn="ctr"/>
                      <a:r>
                        <a:rPr lang="pt-BR" sz="2000" u="none" strike="noStrike">
                          <a:effectLst/>
                        </a:rPr>
                        <a:t>01/2024</a:t>
                      </a:r>
                      <a:endParaRPr lang="pt-BR" sz="2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2000" u="none" strike="noStrike">
                          <a:effectLst/>
                        </a:rPr>
                        <a:t>05/03/2024</a:t>
                      </a:r>
                      <a:endParaRPr lang="pt-BR" sz="2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2000" u="none" strike="noStrike">
                          <a:effectLst/>
                        </a:rPr>
                        <a:t> R$                        75.630,52 </a:t>
                      </a:r>
                      <a:endParaRPr lang="pt-BR" sz="2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004814536"/>
                  </a:ext>
                </a:extLst>
              </a:tr>
              <a:tr h="306380">
                <a:tc>
                  <a:txBody>
                    <a:bodyPr/>
                    <a:lstStyle/>
                    <a:p>
                      <a:pPr algn="l" fontAlgn="ctr"/>
                      <a:r>
                        <a:rPr lang="pt-BR" sz="2000" u="none" strike="noStrike">
                          <a:effectLst/>
                        </a:rPr>
                        <a:t>02/2024</a:t>
                      </a:r>
                      <a:endParaRPr lang="pt-BR" sz="2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2000" u="none" strike="noStrike">
                          <a:effectLst/>
                        </a:rPr>
                        <a:t>19/03/2024</a:t>
                      </a:r>
                      <a:endParaRPr lang="pt-BR" sz="2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2000" u="none" strike="noStrike">
                          <a:effectLst/>
                        </a:rPr>
                        <a:t> R$                        76.251,21 </a:t>
                      </a:r>
                      <a:endParaRPr lang="pt-BR" sz="2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76353991"/>
                  </a:ext>
                </a:extLst>
              </a:tr>
              <a:tr h="306380">
                <a:tc>
                  <a:txBody>
                    <a:bodyPr/>
                    <a:lstStyle/>
                    <a:p>
                      <a:pPr algn="l" fontAlgn="ctr"/>
                      <a:r>
                        <a:rPr lang="pt-BR" sz="2000" u="none" strike="noStrike">
                          <a:effectLst/>
                        </a:rPr>
                        <a:t>03/2024</a:t>
                      </a:r>
                      <a:endParaRPr lang="pt-BR" sz="2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2000" u="none" strike="noStrike">
                          <a:effectLst/>
                        </a:rPr>
                        <a:t>26/04/2024</a:t>
                      </a:r>
                      <a:endParaRPr lang="pt-BR" sz="2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2000" u="none" strike="noStrike">
                          <a:effectLst/>
                        </a:rPr>
                        <a:t> R$                        77.995,26 </a:t>
                      </a:r>
                      <a:endParaRPr lang="pt-BR" sz="2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169613451"/>
                  </a:ext>
                </a:extLst>
              </a:tr>
              <a:tr h="306380">
                <a:tc>
                  <a:txBody>
                    <a:bodyPr/>
                    <a:lstStyle/>
                    <a:p>
                      <a:pPr algn="l" fontAlgn="ctr"/>
                      <a:r>
                        <a:rPr lang="pt-BR" sz="2000" u="none" strike="noStrike">
                          <a:effectLst/>
                        </a:rPr>
                        <a:t>04/2024</a:t>
                      </a:r>
                      <a:endParaRPr lang="pt-BR" sz="2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2000" u="none" strike="noStrike">
                          <a:effectLst/>
                        </a:rPr>
                        <a:t>20/05/2024</a:t>
                      </a:r>
                      <a:endParaRPr lang="pt-BR" sz="2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2000" u="none" strike="noStrike">
                          <a:effectLst/>
                        </a:rPr>
                        <a:t> R$                        79.615,96 </a:t>
                      </a:r>
                      <a:endParaRPr lang="pt-BR" sz="2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653958021"/>
                  </a:ext>
                </a:extLst>
              </a:tr>
              <a:tr h="306380">
                <a:tc>
                  <a:txBody>
                    <a:bodyPr/>
                    <a:lstStyle/>
                    <a:p>
                      <a:pPr algn="l" fontAlgn="ctr"/>
                      <a:r>
                        <a:rPr lang="pt-BR" sz="2000" u="none" strike="noStrike">
                          <a:effectLst/>
                        </a:rPr>
                        <a:t>05/2024</a:t>
                      </a:r>
                      <a:endParaRPr lang="pt-BR" sz="2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2000" u="none" strike="noStrike">
                          <a:effectLst/>
                        </a:rPr>
                        <a:t>14/06/2024</a:t>
                      </a:r>
                      <a:endParaRPr lang="pt-BR" sz="2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2000" u="none" strike="noStrike">
                          <a:effectLst/>
                        </a:rPr>
                        <a:t> R$                        87.915,84 </a:t>
                      </a:r>
                      <a:endParaRPr lang="pt-BR" sz="2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5398966"/>
                  </a:ext>
                </a:extLst>
              </a:tr>
              <a:tr h="306380">
                <a:tc>
                  <a:txBody>
                    <a:bodyPr/>
                    <a:lstStyle/>
                    <a:p>
                      <a:pPr algn="l" fontAlgn="ctr"/>
                      <a:r>
                        <a:rPr lang="pt-BR" sz="2000" u="none" strike="noStrike">
                          <a:effectLst/>
                        </a:rPr>
                        <a:t>06/2024</a:t>
                      </a:r>
                      <a:endParaRPr lang="pt-BR" sz="2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2000" u="none" strike="noStrike">
                          <a:effectLst/>
                        </a:rPr>
                        <a:t>17/07/2024</a:t>
                      </a:r>
                      <a:endParaRPr lang="pt-BR" sz="2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2000" u="none" strike="noStrike">
                          <a:effectLst/>
                        </a:rPr>
                        <a:t> R$                        77.912,48 </a:t>
                      </a:r>
                      <a:endParaRPr lang="pt-BR" sz="2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945211931"/>
                  </a:ext>
                </a:extLst>
              </a:tr>
              <a:tr h="306380">
                <a:tc>
                  <a:txBody>
                    <a:bodyPr/>
                    <a:lstStyle/>
                    <a:p>
                      <a:pPr algn="l" fontAlgn="ctr"/>
                      <a:r>
                        <a:rPr lang="pt-BR" sz="2000" u="none" strike="noStrike">
                          <a:effectLst/>
                        </a:rPr>
                        <a:t>07/2024</a:t>
                      </a:r>
                      <a:endParaRPr lang="pt-BR" sz="2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2000" u="none" strike="noStrike">
                          <a:effectLst/>
                        </a:rPr>
                        <a:t>20/08/2024</a:t>
                      </a:r>
                      <a:endParaRPr lang="pt-BR" sz="2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2000" u="none" strike="noStrike">
                          <a:effectLst/>
                        </a:rPr>
                        <a:t> R$                        78.763,36 </a:t>
                      </a:r>
                      <a:endParaRPr lang="pt-BR" sz="2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634450475"/>
                  </a:ext>
                </a:extLst>
              </a:tr>
              <a:tr h="306380">
                <a:tc>
                  <a:txBody>
                    <a:bodyPr/>
                    <a:lstStyle/>
                    <a:p>
                      <a:pPr algn="l" fontAlgn="ctr"/>
                      <a:r>
                        <a:rPr lang="pt-BR" sz="2000" u="none" strike="noStrike">
                          <a:effectLst/>
                        </a:rPr>
                        <a:t>08/2024</a:t>
                      </a:r>
                      <a:endParaRPr lang="pt-BR" sz="2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2000" u="none" strike="noStrike">
                          <a:effectLst/>
                        </a:rPr>
                        <a:t>16/09/2024</a:t>
                      </a:r>
                      <a:endParaRPr lang="pt-BR" sz="2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2000" u="none" strike="noStrike">
                          <a:effectLst/>
                        </a:rPr>
                        <a:t> R$                       104.485,24 </a:t>
                      </a:r>
                      <a:endParaRPr lang="pt-BR" sz="2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852185347"/>
                  </a:ext>
                </a:extLst>
              </a:tr>
              <a:tr h="306380">
                <a:tc>
                  <a:txBody>
                    <a:bodyPr/>
                    <a:lstStyle/>
                    <a:p>
                      <a:pPr algn="l" fontAlgn="ctr"/>
                      <a:r>
                        <a:rPr lang="pt-BR" sz="2000" u="none" strike="noStrike">
                          <a:effectLst/>
                        </a:rPr>
                        <a:t>09/2024</a:t>
                      </a:r>
                      <a:endParaRPr lang="pt-BR" sz="2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2000" u="none" strike="noStrike">
                          <a:effectLst/>
                        </a:rPr>
                        <a:t>11/10/2024</a:t>
                      </a:r>
                      <a:endParaRPr lang="pt-BR" sz="2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2000" u="none" strike="noStrike">
                          <a:effectLst/>
                        </a:rPr>
                        <a:t> R$                       112.681,05 </a:t>
                      </a:r>
                      <a:endParaRPr lang="pt-BR" sz="2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497986924"/>
                  </a:ext>
                </a:extLst>
              </a:tr>
              <a:tr h="306380">
                <a:tc>
                  <a:txBody>
                    <a:bodyPr/>
                    <a:lstStyle/>
                    <a:p>
                      <a:pPr algn="l" fontAlgn="ctr"/>
                      <a:r>
                        <a:rPr lang="pt-BR" sz="2000" u="none" strike="noStrike">
                          <a:effectLst/>
                        </a:rPr>
                        <a:t>10/2024</a:t>
                      </a:r>
                      <a:endParaRPr lang="pt-BR" sz="2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2000" u="none" strike="noStrike">
                          <a:effectLst/>
                        </a:rPr>
                        <a:t>13/11/2024</a:t>
                      </a:r>
                      <a:endParaRPr lang="pt-BR" sz="2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2000" u="none" strike="noStrike">
                          <a:effectLst/>
                        </a:rPr>
                        <a:t> R$                       110.735,16 </a:t>
                      </a:r>
                      <a:endParaRPr lang="pt-BR" sz="2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35497456"/>
                  </a:ext>
                </a:extLst>
              </a:tr>
              <a:tr h="306380">
                <a:tc>
                  <a:txBody>
                    <a:bodyPr/>
                    <a:lstStyle/>
                    <a:p>
                      <a:pPr algn="l" fontAlgn="ctr"/>
                      <a:r>
                        <a:rPr lang="pt-BR" sz="2000" u="none" strike="noStrike">
                          <a:effectLst/>
                        </a:rPr>
                        <a:t>11/2024</a:t>
                      </a:r>
                      <a:endParaRPr lang="pt-BR" sz="2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2000" u="none" strike="noStrike">
                          <a:effectLst/>
                        </a:rPr>
                        <a:t>16/12/2024</a:t>
                      </a:r>
                      <a:endParaRPr lang="pt-BR" sz="2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2000" u="none" strike="noStrike">
                          <a:effectLst/>
                        </a:rPr>
                        <a:t> R$                       109.979,57 </a:t>
                      </a:r>
                      <a:endParaRPr lang="pt-BR" sz="2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51737490"/>
                  </a:ext>
                </a:extLst>
              </a:tr>
              <a:tr h="306380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pt-BR" sz="2400" b="1" u="none" strike="noStrike">
                          <a:effectLst/>
                        </a:rPr>
                        <a:t>TOTAL</a:t>
                      </a:r>
                      <a:endParaRPr lang="pt-BR" sz="24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2400" b="1" u="none" strike="noStrike" dirty="0">
                          <a:effectLst/>
                        </a:rPr>
                        <a:t> R$                 1.076.282,87 </a:t>
                      </a:r>
                      <a:endParaRPr lang="pt-BR" sz="2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66736354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865202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1946" y="2487584"/>
            <a:ext cx="3942172" cy="1974743"/>
          </a:xfrm>
          <a:prstGeom prst="rect">
            <a:avLst/>
          </a:prstGeom>
        </p:spPr>
      </p:pic>
      <p:sp>
        <p:nvSpPr>
          <p:cNvPr id="3" name="Retângulo de cantos arredondados 2"/>
          <p:cNvSpPr/>
          <p:nvPr/>
        </p:nvSpPr>
        <p:spPr>
          <a:xfrm>
            <a:off x="5907232" y="1144202"/>
            <a:ext cx="4805796" cy="4783006"/>
          </a:xfrm>
          <a:prstGeom prst="roundRect">
            <a:avLst/>
          </a:prstGeom>
          <a:noFill/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6" name="CaixaDeTexto 5"/>
          <p:cNvSpPr txBox="1"/>
          <p:nvPr/>
        </p:nvSpPr>
        <p:spPr>
          <a:xfrm>
            <a:off x="6104540" y="2338040"/>
            <a:ext cx="4446270" cy="43704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3200" b="1" dirty="0"/>
              <a:t>Prestação de Contas do</a:t>
            </a:r>
          </a:p>
          <a:p>
            <a:pPr algn="ctr"/>
            <a:r>
              <a:rPr lang="pt-BR" sz="3200" b="1" dirty="0"/>
              <a:t>Fundo Municipal de Assistência Social</a:t>
            </a:r>
          </a:p>
          <a:p>
            <a:pPr algn="ctr"/>
            <a:endParaRPr lang="pt-BR" sz="3200" b="1" dirty="0"/>
          </a:p>
          <a:p>
            <a:pPr algn="ctr"/>
            <a:r>
              <a:rPr lang="pt-BR" sz="3200" b="1" dirty="0"/>
              <a:t>3º quadrimestre 2024</a:t>
            </a:r>
          </a:p>
          <a:p>
            <a:pPr algn="ctr"/>
            <a:r>
              <a:rPr lang="pt-BR" sz="2000" b="1" dirty="0"/>
              <a:t>01/09/2024 à 31/12/2024</a:t>
            </a:r>
            <a:endParaRPr lang="pt-BR" sz="3200" b="1" dirty="0"/>
          </a:p>
          <a:p>
            <a:pPr algn="ctr"/>
            <a:endParaRPr lang="pt-BR" sz="3000" dirty="0"/>
          </a:p>
          <a:p>
            <a:pPr algn="ctr"/>
            <a:endParaRPr lang="pt-BR" sz="3000" dirty="0"/>
          </a:p>
          <a:p>
            <a:pPr algn="ctr"/>
            <a:endParaRPr lang="pt-BR" sz="3000" dirty="0"/>
          </a:p>
        </p:txBody>
      </p:sp>
      <p:sp>
        <p:nvSpPr>
          <p:cNvPr id="8" name="Retângulo 7">
            <a:extLst>
              <a:ext uri="{FF2B5EF4-FFF2-40B4-BE49-F238E27FC236}">
                <a16:creationId xmlns:a16="http://schemas.microsoft.com/office/drawing/2014/main" id="{8D1FECB3-A4AC-48A6-B0A2-95A483F63F1B}"/>
              </a:ext>
            </a:extLst>
          </p:cNvPr>
          <p:cNvSpPr/>
          <p:nvPr/>
        </p:nvSpPr>
        <p:spPr>
          <a:xfrm>
            <a:off x="-10391" y="0"/>
            <a:ext cx="12202391" cy="560071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56901749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m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980" y="96704"/>
            <a:ext cx="3466809" cy="620268"/>
          </a:xfrm>
          <a:prstGeom prst="rect">
            <a:avLst/>
          </a:prstGeom>
        </p:spPr>
      </p:pic>
      <p:cxnSp>
        <p:nvCxnSpPr>
          <p:cNvPr id="7" name="Conector reto 6"/>
          <p:cNvCxnSpPr/>
          <p:nvPr/>
        </p:nvCxnSpPr>
        <p:spPr>
          <a:xfrm flipV="1">
            <a:off x="322118" y="748145"/>
            <a:ext cx="11481955" cy="72736"/>
          </a:xfrm>
          <a:prstGeom prst="line">
            <a:avLst/>
          </a:prstGeom>
          <a:ln w="285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tângulo 10"/>
          <p:cNvSpPr/>
          <p:nvPr/>
        </p:nvSpPr>
        <p:spPr>
          <a:xfrm>
            <a:off x="0" y="6629400"/>
            <a:ext cx="12192000" cy="228600"/>
          </a:xfrm>
          <a:prstGeom prst="rect">
            <a:avLst/>
          </a:prstGeom>
          <a:solidFill>
            <a:schemeClr val="accent1">
              <a:lumMod val="75000"/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3" name="Imagem 2">
            <a:extLst>
              <a:ext uri="{FF2B5EF4-FFF2-40B4-BE49-F238E27FC236}">
                <a16:creationId xmlns:a16="http://schemas.microsoft.com/office/drawing/2014/main" id="{4C9C83F6-202F-6AF0-3851-A22D83CCDD0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2117" y="790336"/>
            <a:ext cx="11481954" cy="3327734"/>
          </a:xfrm>
          <a:prstGeom prst="rect">
            <a:avLst/>
          </a:prstGeom>
        </p:spPr>
      </p:pic>
      <p:pic>
        <p:nvPicPr>
          <p:cNvPr id="8" name="Imagem 7">
            <a:extLst>
              <a:ext uri="{FF2B5EF4-FFF2-40B4-BE49-F238E27FC236}">
                <a16:creationId xmlns:a16="http://schemas.microsoft.com/office/drawing/2014/main" id="{7A249921-88BC-3C41-06CF-94E8FC6F64C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22118" y="4826332"/>
            <a:ext cx="11481954" cy="1283523"/>
          </a:xfrm>
          <a:prstGeom prst="rect">
            <a:avLst/>
          </a:prstGeom>
        </p:spPr>
      </p:pic>
      <p:sp>
        <p:nvSpPr>
          <p:cNvPr id="2" name="Retângulo 1">
            <a:extLst>
              <a:ext uri="{FF2B5EF4-FFF2-40B4-BE49-F238E27FC236}">
                <a16:creationId xmlns:a16="http://schemas.microsoft.com/office/drawing/2014/main" id="{7EBEAD2B-CC20-A300-3E2F-E09B77D9822E}"/>
              </a:ext>
            </a:extLst>
          </p:cNvPr>
          <p:cNvSpPr/>
          <p:nvPr/>
        </p:nvSpPr>
        <p:spPr>
          <a:xfrm>
            <a:off x="7898785" y="748145"/>
            <a:ext cx="1128674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pt-BR" sz="2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79,48%</a:t>
            </a:r>
          </a:p>
        </p:txBody>
      </p:sp>
      <p:sp>
        <p:nvSpPr>
          <p:cNvPr id="9" name="Retângulo 8">
            <a:extLst>
              <a:ext uri="{FF2B5EF4-FFF2-40B4-BE49-F238E27FC236}">
                <a16:creationId xmlns:a16="http://schemas.microsoft.com/office/drawing/2014/main" id="{92E37B37-85BE-3619-C96B-9389CEC0315C}"/>
              </a:ext>
            </a:extLst>
          </p:cNvPr>
          <p:cNvSpPr/>
          <p:nvPr/>
        </p:nvSpPr>
        <p:spPr>
          <a:xfrm>
            <a:off x="8266338" y="4753596"/>
            <a:ext cx="1128674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pt-BR" sz="2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68,11</a:t>
            </a:r>
            <a:r>
              <a:rPr lang="pt-BR" sz="2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%</a:t>
            </a:r>
          </a:p>
        </p:txBody>
      </p:sp>
    </p:spTree>
    <p:extLst>
      <p:ext uri="{BB962C8B-B14F-4D97-AF65-F5344CB8AC3E}">
        <p14:creationId xmlns:p14="http://schemas.microsoft.com/office/powerpoint/2010/main" val="21608378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1946" y="2487584"/>
            <a:ext cx="3942172" cy="1974743"/>
          </a:xfrm>
          <a:prstGeom prst="rect">
            <a:avLst/>
          </a:prstGeom>
        </p:spPr>
      </p:pic>
      <p:sp>
        <p:nvSpPr>
          <p:cNvPr id="9" name="Retângulo 8"/>
          <p:cNvSpPr/>
          <p:nvPr/>
        </p:nvSpPr>
        <p:spPr>
          <a:xfrm>
            <a:off x="5686097" y="0"/>
            <a:ext cx="6505903" cy="685800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4000" dirty="0"/>
              <a:t>Demonstrativos de Parcelas Pagas pelo Estado do Paraná</a:t>
            </a:r>
          </a:p>
        </p:txBody>
      </p:sp>
    </p:spTree>
    <p:extLst>
      <p:ext uri="{BB962C8B-B14F-4D97-AF65-F5344CB8AC3E}">
        <p14:creationId xmlns:p14="http://schemas.microsoft.com/office/powerpoint/2010/main" val="23957187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m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980" y="96704"/>
            <a:ext cx="3466809" cy="620268"/>
          </a:xfrm>
          <a:prstGeom prst="rect">
            <a:avLst/>
          </a:prstGeom>
        </p:spPr>
      </p:pic>
      <p:cxnSp>
        <p:nvCxnSpPr>
          <p:cNvPr id="7" name="Conector reto 6"/>
          <p:cNvCxnSpPr>
            <a:cxnSpLocks/>
          </p:cNvCxnSpPr>
          <p:nvPr/>
        </p:nvCxnSpPr>
        <p:spPr>
          <a:xfrm>
            <a:off x="322118" y="820881"/>
            <a:ext cx="11542504" cy="0"/>
          </a:xfrm>
          <a:prstGeom prst="line">
            <a:avLst/>
          </a:prstGeom>
          <a:ln w="285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tângulo 10"/>
          <p:cNvSpPr/>
          <p:nvPr/>
        </p:nvSpPr>
        <p:spPr>
          <a:xfrm>
            <a:off x="0" y="6629400"/>
            <a:ext cx="12192000" cy="228600"/>
          </a:xfrm>
          <a:prstGeom prst="rect">
            <a:avLst/>
          </a:prstGeom>
          <a:solidFill>
            <a:schemeClr val="accent1">
              <a:lumMod val="75000"/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graphicFrame>
        <p:nvGraphicFramePr>
          <p:cNvPr id="4" name="Tabela 3">
            <a:extLst>
              <a:ext uri="{FF2B5EF4-FFF2-40B4-BE49-F238E27FC236}">
                <a16:creationId xmlns:a16="http://schemas.microsoft.com/office/drawing/2014/main" id="{EB68BAA9-181C-3F4B-7988-17F3A3AEA38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12925861"/>
              </p:ext>
            </p:extLst>
          </p:nvPr>
        </p:nvGraphicFramePr>
        <p:xfrm>
          <a:off x="304800" y="1300868"/>
          <a:ext cx="11424356" cy="2695399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1424356">
                  <a:extLst>
                    <a:ext uri="{9D8B030D-6E8A-4147-A177-3AD203B41FA5}">
                      <a16:colId xmlns:a16="http://schemas.microsoft.com/office/drawing/2014/main" val="885387451"/>
                    </a:ext>
                  </a:extLst>
                </a:gridCol>
              </a:tblGrid>
              <a:tr h="385057">
                <a:tc>
                  <a:txBody>
                    <a:bodyPr/>
                    <a:lstStyle/>
                    <a:p>
                      <a:pPr algn="l" fontAlgn="ctr"/>
                      <a:r>
                        <a:rPr lang="pt-B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REPASSE: </a:t>
                      </a:r>
                      <a:r>
                        <a:rPr lang="pt-BR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Piso Único de Assistência Social - PAS</a:t>
                      </a:r>
                      <a:endParaRPr lang="pt-BR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153304976"/>
                  </a:ext>
                </a:extLst>
              </a:tr>
              <a:tr h="385057">
                <a:tc>
                  <a:txBody>
                    <a:bodyPr/>
                    <a:lstStyle/>
                    <a:p>
                      <a:pPr algn="l" fontAlgn="ctr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VALOR DO REPASSE: </a:t>
                      </a:r>
                      <a:r>
                        <a:rPr lang="pt-BR" sz="1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948.000,00</a:t>
                      </a:r>
                      <a:endParaRPr lang="pt-BR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839055380"/>
                  </a:ext>
                </a:extLst>
              </a:tr>
              <a:tr h="385057">
                <a:tc>
                  <a:txBody>
                    <a:bodyPr/>
                    <a:lstStyle/>
                    <a:p>
                      <a:pPr algn="l" fontAlgn="ctr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TIPO REPASSE: </a:t>
                      </a:r>
                      <a:r>
                        <a:rPr lang="pt-BR" sz="1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Continuado</a:t>
                      </a:r>
                      <a:endParaRPr lang="pt-BR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279595527"/>
                  </a:ext>
                </a:extLst>
              </a:tr>
              <a:tr h="385057">
                <a:tc>
                  <a:txBody>
                    <a:bodyPr/>
                    <a:lstStyle/>
                    <a:p>
                      <a:pPr algn="l" fontAlgn="ctr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SITUAÇÃO: </a:t>
                      </a:r>
                      <a:r>
                        <a:rPr lang="pt-BR" sz="1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Vigente</a:t>
                      </a:r>
                      <a:endParaRPr lang="pt-BR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698365604"/>
                  </a:ext>
                </a:extLst>
              </a:tr>
              <a:tr h="385057">
                <a:tc>
                  <a:txBody>
                    <a:bodyPr/>
                    <a:lstStyle/>
                    <a:p>
                      <a:pPr algn="l" fontAlgn="ctr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DELIBERAÇÃO: </a:t>
                      </a:r>
                      <a:r>
                        <a:rPr lang="pt-BR" sz="1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CEAS 59/2023</a:t>
                      </a:r>
                      <a:endParaRPr lang="pt-BR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4015661324"/>
                  </a:ext>
                </a:extLst>
              </a:tr>
              <a:tr h="385057">
                <a:tc>
                  <a:txBody>
                    <a:bodyPr/>
                    <a:lstStyle/>
                    <a:p>
                      <a:pPr algn="l" fontAlgn="ctr"/>
                      <a:r>
                        <a:rPr lang="pt-B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FONTE: </a:t>
                      </a:r>
                      <a:r>
                        <a:rPr lang="pt-BR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599</a:t>
                      </a:r>
                      <a:endParaRPr lang="pt-BR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254828092"/>
                  </a:ext>
                </a:extLst>
              </a:tr>
              <a:tr h="385057">
                <a:tc>
                  <a:txBody>
                    <a:bodyPr/>
                    <a:lstStyle/>
                    <a:p>
                      <a:pPr algn="l" fontAlgn="ctr"/>
                      <a:r>
                        <a:rPr lang="pt-B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RECEBEMOS O VALOR DE R$ 1.125.000,00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1484262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5320529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5071" y="864345"/>
            <a:ext cx="10058400" cy="49275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63930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m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980" y="96704"/>
            <a:ext cx="3466809" cy="620268"/>
          </a:xfrm>
          <a:prstGeom prst="rect">
            <a:avLst/>
          </a:prstGeom>
        </p:spPr>
      </p:pic>
      <p:cxnSp>
        <p:nvCxnSpPr>
          <p:cNvPr id="7" name="Conector reto 6"/>
          <p:cNvCxnSpPr/>
          <p:nvPr/>
        </p:nvCxnSpPr>
        <p:spPr>
          <a:xfrm flipV="1">
            <a:off x="322118" y="748145"/>
            <a:ext cx="11481955" cy="72736"/>
          </a:xfrm>
          <a:prstGeom prst="line">
            <a:avLst/>
          </a:prstGeom>
          <a:ln w="285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tângulo 10"/>
          <p:cNvSpPr/>
          <p:nvPr/>
        </p:nvSpPr>
        <p:spPr>
          <a:xfrm>
            <a:off x="0" y="6629400"/>
            <a:ext cx="12192000" cy="228600"/>
          </a:xfrm>
          <a:prstGeom prst="rect">
            <a:avLst/>
          </a:prstGeom>
          <a:solidFill>
            <a:schemeClr val="accent1">
              <a:lumMod val="75000"/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3" name="CaixaDeTexto 2"/>
          <p:cNvSpPr txBox="1"/>
          <p:nvPr/>
        </p:nvSpPr>
        <p:spPr>
          <a:xfrm>
            <a:off x="3548501" y="252326"/>
            <a:ext cx="71686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400" b="1" dirty="0"/>
              <a:t>PRESTAÇÃO DE CONTAS: FMAS</a:t>
            </a:r>
          </a:p>
        </p:txBody>
      </p:sp>
      <p:sp>
        <p:nvSpPr>
          <p:cNvPr id="14" name="Retângulo de cantos arredondados 13"/>
          <p:cNvSpPr/>
          <p:nvPr/>
        </p:nvSpPr>
        <p:spPr>
          <a:xfrm>
            <a:off x="681816" y="3405351"/>
            <a:ext cx="2238703" cy="1019504"/>
          </a:xfrm>
          <a:prstGeom prst="roundRect">
            <a:avLst/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2400" dirty="0"/>
              <a:t>PSB</a:t>
            </a:r>
          </a:p>
        </p:txBody>
      </p:sp>
      <p:sp>
        <p:nvSpPr>
          <p:cNvPr id="15" name="Retângulo de cantos arredondados 14"/>
          <p:cNvSpPr/>
          <p:nvPr/>
        </p:nvSpPr>
        <p:spPr>
          <a:xfrm>
            <a:off x="3597752" y="3358055"/>
            <a:ext cx="2238703" cy="1019504"/>
          </a:xfrm>
          <a:prstGeom prst="roundRect">
            <a:avLst/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2400" dirty="0"/>
              <a:t>PSE</a:t>
            </a:r>
          </a:p>
        </p:txBody>
      </p:sp>
      <p:sp>
        <p:nvSpPr>
          <p:cNvPr id="16" name="Retângulo de cantos arredondados 15"/>
          <p:cNvSpPr/>
          <p:nvPr/>
        </p:nvSpPr>
        <p:spPr>
          <a:xfrm>
            <a:off x="6494694" y="3352799"/>
            <a:ext cx="2238703" cy="1019504"/>
          </a:xfrm>
          <a:prstGeom prst="roundRect">
            <a:avLst/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2400" dirty="0"/>
              <a:t>GESTÃO DO SUAS</a:t>
            </a:r>
          </a:p>
        </p:txBody>
      </p:sp>
      <p:sp>
        <p:nvSpPr>
          <p:cNvPr id="17" name="Mais 16"/>
          <p:cNvSpPr/>
          <p:nvPr/>
        </p:nvSpPr>
        <p:spPr>
          <a:xfrm>
            <a:off x="3004938" y="3678621"/>
            <a:ext cx="525517" cy="557048"/>
          </a:xfrm>
          <a:prstGeom prst="mathPlus">
            <a:avLst/>
          </a:prstGeom>
          <a:solidFill>
            <a:srgbClr val="9E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8" name="Mais 17"/>
          <p:cNvSpPr/>
          <p:nvPr/>
        </p:nvSpPr>
        <p:spPr>
          <a:xfrm>
            <a:off x="5911736" y="3641833"/>
            <a:ext cx="525517" cy="557048"/>
          </a:xfrm>
          <a:prstGeom prst="mathPlus">
            <a:avLst/>
          </a:prstGeom>
          <a:solidFill>
            <a:srgbClr val="9E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9" name="Retângulo 18"/>
          <p:cNvSpPr/>
          <p:nvPr/>
        </p:nvSpPr>
        <p:spPr>
          <a:xfrm>
            <a:off x="1618593" y="2322786"/>
            <a:ext cx="8586952" cy="725214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2400" b="1" dirty="0"/>
              <a:t>25.030 - FUNDO MUNICIPAL DE ASSISTÊNCIA SOCIAL</a:t>
            </a:r>
          </a:p>
        </p:txBody>
      </p:sp>
      <p:sp>
        <p:nvSpPr>
          <p:cNvPr id="13" name="Mais 12"/>
          <p:cNvSpPr/>
          <p:nvPr/>
        </p:nvSpPr>
        <p:spPr>
          <a:xfrm>
            <a:off x="8807340" y="3636915"/>
            <a:ext cx="525517" cy="557048"/>
          </a:xfrm>
          <a:prstGeom prst="mathPlus">
            <a:avLst/>
          </a:prstGeom>
          <a:solidFill>
            <a:srgbClr val="9E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0" name="Retângulo de cantos arredondados 19"/>
          <p:cNvSpPr/>
          <p:nvPr/>
        </p:nvSpPr>
        <p:spPr>
          <a:xfrm>
            <a:off x="9360803" y="3347881"/>
            <a:ext cx="2238703" cy="1019504"/>
          </a:xfrm>
          <a:prstGeom prst="roundRect">
            <a:avLst/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2400" dirty="0"/>
              <a:t>BENEFÍCIOS</a:t>
            </a:r>
          </a:p>
        </p:txBody>
      </p:sp>
    </p:spTree>
    <p:extLst>
      <p:ext uri="{BB962C8B-B14F-4D97-AF65-F5344CB8AC3E}">
        <p14:creationId xmlns:p14="http://schemas.microsoft.com/office/powerpoint/2010/main" val="18911665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BR" sz="4000" dirty="0"/>
              <a:t>08.244.0009.5013 - </a:t>
            </a:r>
            <a:r>
              <a:rPr lang="pt-BR" sz="4000" dirty="0">
                <a:sym typeface="Calibri"/>
              </a:rPr>
              <a:t>Estruturação da Proteção Social e da Gestão no SUAS – FMAS</a:t>
            </a:r>
            <a:endParaRPr lang="pt-BR" sz="4000" dirty="0"/>
          </a:p>
        </p:txBody>
      </p:sp>
      <p:sp>
        <p:nvSpPr>
          <p:cNvPr id="6" name="Espaço Reservado para Conteúdo 5">
            <a:extLst>
              <a:ext uri="{FF2B5EF4-FFF2-40B4-BE49-F238E27FC236}">
                <a16:creationId xmlns:a16="http://schemas.microsoft.com/office/drawing/2014/main" id="{E7B221D5-45F1-4EDE-A6A0-EF55E81691F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80" y="1737360"/>
            <a:ext cx="10058400" cy="4663439"/>
          </a:xfrm>
        </p:spPr>
        <p:txBody>
          <a:bodyPr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000000"/>
              </a:buClr>
              <a:buSzPts val="1400"/>
              <a:buFont typeface="Arial" panose="020B0604020202020204" pitchFamily="34" charset="0"/>
              <a:buChar char="•"/>
              <a:tabLst/>
              <a:defRPr/>
            </a:pPr>
            <a:r>
              <a:rPr lang="pt-BR" sz="36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44.90.51 - OBRAS E INSTALAÇÕES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000000"/>
              </a:buClr>
              <a:buSzPts val="1400"/>
              <a:buFont typeface="Arial" panose="020B0604020202020204" pitchFamily="34" charset="0"/>
              <a:buChar char="•"/>
              <a:tabLst/>
              <a:defRPr/>
            </a:pPr>
            <a:r>
              <a:rPr lang="pt-BR" sz="28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Fonte 000 – R$ 35.338,61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000000"/>
              </a:buClr>
              <a:buSzPts val="1400"/>
              <a:buNone/>
              <a:tabLst/>
              <a:defRPr/>
            </a:pPr>
            <a:r>
              <a:rPr lang="pt-BR" sz="28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Reajuste do Contrato de Construção do CRAS SUL A</a:t>
            </a:r>
          </a:p>
        </p:txBody>
      </p:sp>
    </p:spTree>
    <p:extLst>
      <p:ext uri="{BB962C8B-B14F-4D97-AF65-F5344CB8AC3E}">
        <p14:creationId xmlns:p14="http://schemas.microsoft.com/office/powerpoint/2010/main" val="13173134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BR" sz="4000" dirty="0"/>
              <a:t>08.244.0009.5013 - </a:t>
            </a:r>
            <a:r>
              <a:rPr lang="pt-BR" sz="4000" dirty="0">
                <a:sym typeface="Calibri"/>
              </a:rPr>
              <a:t>Estruturação da Proteção Social e da Gestão no SUAS – FMAS</a:t>
            </a:r>
            <a:endParaRPr lang="pt-BR" sz="4000" dirty="0"/>
          </a:p>
        </p:txBody>
      </p:sp>
      <p:sp>
        <p:nvSpPr>
          <p:cNvPr id="6" name="Espaço Reservado para Conteúdo 5">
            <a:extLst>
              <a:ext uri="{FF2B5EF4-FFF2-40B4-BE49-F238E27FC236}">
                <a16:creationId xmlns:a16="http://schemas.microsoft.com/office/drawing/2014/main" id="{E7B221D5-45F1-4EDE-A6A0-EF55E81691F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80" y="1737360"/>
            <a:ext cx="10058400" cy="4663439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 pitchFamily="34" charset="0"/>
              <a:buChar char="•"/>
              <a:defRPr/>
            </a:pPr>
            <a:r>
              <a:rPr lang="pt-BR" sz="2000" b="1" i="0" u="none" strike="noStrike" cap="none" spc="0" baseline="0" dirty="0">
                <a:ln>
                  <a:noFill/>
                </a:ln>
                <a:solidFill>
                  <a:schemeClr val="dk1"/>
                </a:solidFill>
                <a:uFillTx/>
                <a:latin typeface="Calibri"/>
                <a:ea typeface="Calibri"/>
                <a:cs typeface="Calibri"/>
                <a:sym typeface="Calibri"/>
              </a:rPr>
              <a:t>Fonte 680 – R$ 4.800,00</a:t>
            </a:r>
            <a:r>
              <a:rPr lang="pt-BR" sz="2000" b="0" i="0" u="none" strike="noStrike" cap="none" spc="0" baseline="0" dirty="0">
                <a:ln>
                  <a:noFill/>
                </a:ln>
                <a:solidFill>
                  <a:schemeClr val="dk1"/>
                </a:solidFill>
                <a:uFillTx/>
                <a:latin typeface="Calibri"/>
                <a:ea typeface="Calibri"/>
                <a:cs typeface="Calibri"/>
                <a:sym typeface="Calibri"/>
              </a:rPr>
              <a:t>: 20 colchões para o Asilo São Vicente de Paulo;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 pitchFamily="34" charset="0"/>
              <a:buChar char="•"/>
              <a:defRPr/>
            </a:pPr>
            <a:endParaRPr lang="pt-BR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 pitchFamily="34" charset="0"/>
              <a:buChar char="•"/>
              <a:defRPr/>
            </a:pPr>
            <a:r>
              <a:rPr lang="pt-BR" sz="2000" b="1" i="0" u="none" strike="noStrike" cap="none" spc="0" baseline="0" dirty="0">
                <a:ln>
                  <a:noFill/>
                </a:ln>
                <a:solidFill>
                  <a:schemeClr val="dk1"/>
                </a:solidFill>
                <a:uFillTx/>
                <a:latin typeface="Calibri"/>
                <a:ea typeface="Calibri"/>
                <a:cs typeface="Calibri"/>
                <a:sym typeface="Calibri"/>
              </a:rPr>
              <a:t>Fonte 941 – R$ 142.376,00</a:t>
            </a:r>
            <a:r>
              <a:rPr lang="pt-BR" sz="2000" b="0" i="0" u="none" strike="noStrike" cap="none" spc="0" baseline="0" dirty="0">
                <a:ln>
                  <a:noFill/>
                </a:ln>
                <a:solidFill>
                  <a:schemeClr val="dk1"/>
                </a:solidFill>
                <a:uFillTx/>
                <a:latin typeface="Calibri"/>
                <a:ea typeface="Calibri"/>
                <a:cs typeface="Calibri"/>
                <a:sym typeface="Calibri"/>
              </a:rPr>
              <a:t>: 02 mesas em “L”, 01 mesa para impressora, 01 mesa para reuniões, 01 veículo tipo </a:t>
            </a:r>
            <a:r>
              <a:rPr lang="pt-BR" sz="2000" b="0" i="0" u="none" strike="noStrike" cap="none" spc="0" baseline="0" dirty="0" err="1">
                <a:ln>
                  <a:noFill/>
                </a:ln>
                <a:solidFill>
                  <a:schemeClr val="dk1"/>
                </a:solidFill>
                <a:uFillTx/>
                <a:latin typeface="Calibri"/>
                <a:ea typeface="Calibri"/>
                <a:cs typeface="Calibri"/>
                <a:sym typeface="Calibri"/>
              </a:rPr>
              <a:t>hatch</a:t>
            </a:r>
            <a:r>
              <a:rPr lang="pt-BR" sz="2000" b="0" i="0" u="none" strike="noStrike" cap="none" spc="0" baseline="0" dirty="0">
                <a:ln>
                  <a:noFill/>
                </a:ln>
                <a:solidFill>
                  <a:schemeClr val="dk1"/>
                </a:solidFill>
                <a:uFillTx/>
                <a:latin typeface="Calibri"/>
                <a:ea typeface="Calibri"/>
                <a:cs typeface="Calibri"/>
                <a:sym typeface="Calibri"/>
              </a:rPr>
              <a:t>, 70 aparelhos celulares smartphones;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 pitchFamily="34" charset="0"/>
              <a:buChar char="•"/>
              <a:defRPr/>
            </a:pPr>
            <a:endParaRPr lang="pt-BR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 pitchFamily="34" charset="0"/>
              <a:buChar char="•"/>
              <a:defRPr/>
            </a:pPr>
            <a:r>
              <a:rPr lang="pt-BR" sz="2000" b="1" i="0" u="none" strike="noStrike" cap="none" spc="0" baseline="0" dirty="0">
                <a:ln>
                  <a:noFill/>
                </a:ln>
                <a:solidFill>
                  <a:schemeClr val="dk1"/>
                </a:solidFill>
                <a:uFillTx/>
                <a:latin typeface="Calibri"/>
                <a:ea typeface="Calibri"/>
                <a:cs typeface="Calibri"/>
                <a:sym typeface="Calibri"/>
              </a:rPr>
              <a:t>Fonte 934 – R$ 693.063,00: </a:t>
            </a:r>
            <a:r>
              <a:rPr lang="pt-BR" sz="2000" b="0" i="0" u="none" strike="noStrike" cap="none" spc="0" baseline="0" dirty="0">
                <a:ln>
                  <a:noFill/>
                </a:ln>
                <a:solidFill>
                  <a:schemeClr val="dk1"/>
                </a:solidFill>
                <a:uFillTx/>
                <a:latin typeface="Calibri"/>
                <a:ea typeface="Calibri"/>
                <a:cs typeface="Calibri"/>
                <a:sym typeface="Calibri"/>
              </a:rPr>
              <a:t>120m² de instalação de persianas, 09 veículos tipo </a:t>
            </a:r>
            <a:r>
              <a:rPr lang="pt-BR" sz="2000" b="0" i="0" u="none" strike="noStrike" cap="none" spc="0" baseline="0" dirty="0" err="1">
                <a:ln>
                  <a:noFill/>
                </a:ln>
                <a:solidFill>
                  <a:schemeClr val="dk1"/>
                </a:solidFill>
                <a:uFillTx/>
                <a:latin typeface="Calibri"/>
                <a:ea typeface="Calibri"/>
                <a:cs typeface="Calibri"/>
                <a:sym typeface="Calibri"/>
              </a:rPr>
              <a:t>hatch</a:t>
            </a:r>
            <a:r>
              <a:rPr lang="pt-BR" sz="2000" b="0" i="0" u="none" strike="noStrike" cap="none" spc="0" baseline="0" dirty="0">
                <a:ln>
                  <a:noFill/>
                </a:ln>
                <a:solidFill>
                  <a:schemeClr val="dk1"/>
                </a:solidFill>
                <a:uFillTx/>
                <a:latin typeface="Calibri"/>
                <a:ea typeface="Calibri"/>
                <a:cs typeface="Calibri"/>
                <a:sym typeface="Calibri"/>
              </a:rPr>
              <a:t>, 40 aparelhos celulares smartphones;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 pitchFamily="34" charset="0"/>
              <a:buChar char="•"/>
              <a:defRPr/>
            </a:pPr>
            <a:endParaRPr lang="pt-BR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 pitchFamily="34" charset="0"/>
              <a:buChar char="•"/>
              <a:defRPr/>
            </a:pPr>
            <a:r>
              <a:rPr lang="pt-BR" sz="2000" b="1" i="0" u="none" strike="noStrike" cap="none" spc="0" baseline="0" dirty="0">
                <a:ln>
                  <a:noFill/>
                </a:ln>
                <a:solidFill>
                  <a:schemeClr val="dk1"/>
                </a:solidFill>
                <a:uFillTx/>
                <a:latin typeface="Calibri"/>
                <a:ea typeface="Calibri"/>
                <a:cs typeface="Calibri"/>
                <a:sym typeface="Calibri"/>
              </a:rPr>
              <a:t>Fonte 940 – R$ 177.318,00: </a:t>
            </a:r>
            <a:r>
              <a:rPr lang="pt-BR" sz="2000" b="0" i="0" u="none" strike="noStrike" cap="none" spc="0" baseline="0" dirty="0">
                <a:ln>
                  <a:noFill/>
                </a:ln>
                <a:solidFill>
                  <a:schemeClr val="dk1"/>
                </a:solidFill>
                <a:uFillTx/>
                <a:latin typeface="Calibri"/>
                <a:ea typeface="Calibri"/>
                <a:cs typeface="Calibri"/>
                <a:sym typeface="Calibri"/>
              </a:rPr>
              <a:t>02 veículos tipo </a:t>
            </a:r>
            <a:r>
              <a:rPr lang="pt-BR" sz="2000" b="0" i="0" u="none" strike="noStrike" cap="none" spc="0" baseline="0" dirty="0" err="1">
                <a:ln>
                  <a:noFill/>
                </a:ln>
                <a:solidFill>
                  <a:schemeClr val="dk1"/>
                </a:solidFill>
                <a:uFillTx/>
                <a:latin typeface="Calibri"/>
                <a:ea typeface="Calibri"/>
                <a:cs typeface="Calibri"/>
                <a:sym typeface="Calibri"/>
              </a:rPr>
              <a:t>hatch</a:t>
            </a:r>
            <a:r>
              <a:rPr lang="pt-BR" sz="2000" b="0" i="0" u="none" strike="noStrike" cap="none" spc="0" baseline="0" dirty="0">
                <a:ln>
                  <a:noFill/>
                </a:ln>
                <a:solidFill>
                  <a:schemeClr val="dk1"/>
                </a:solidFill>
                <a:uFillTx/>
                <a:latin typeface="Calibri"/>
                <a:ea typeface="Calibri"/>
                <a:cs typeface="Calibri"/>
                <a:sym typeface="Calibri"/>
              </a:rPr>
              <a:t>, 40 aparelhos celulares smartphones;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 pitchFamily="34" charset="0"/>
              <a:buChar char="•"/>
              <a:defRPr/>
            </a:pPr>
            <a:endParaRPr lang="pt-BR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 pitchFamily="34" charset="0"/>
              <a:buChar char="•"/>
              <a:defRPr/>
            </a:pPr>
            <a:r>
              <a:rPr lang="pt-BR" sz="2000" b="1" i="0" u="none" strike="noStrike" cap="none" spc="0" baseline="0" dirty="0">
                <a:ln>
                  <a:noFill/>
                </a:ln>
                <a:solidFill>
                  <a:schemeClr val="dk1"/>
                </a:solidFill>
                <a:uFillTx/>
                <a:latin typeface="Calibri"/>
                <a:ea typeface="Calibri"/>
                <a:cs typeface="Calibri"/>
                <a:sym typeface="Calibri"/>
              </a:rPr>
              <a:t>Fonte 000 – R$ 16.470,00: </a:t>
            </a:r>
            <a:r>
              <a:rPr lang="pt-BR" sz="2000" b="0" i="0" u="none" strike="noStrike" cap="none" spc="0" baseline="0" dirty="0">
                <a:ln>
                  <a:noFill/>
                </a:ln>
                <a:solidFill>
                  <a:schemeClr val="dk1"/>
                </a:solidFill>
                <a:uFillTx/>
                <a:latin typeface="Calibri"/>
                <a:ea typeface="Calibri"/>
                <a:cs typeface="Calibri"/>
                <a:sym typeface="Calibri"/>
              </a:rPr>
              <a:t>20 aparelhos celulares smartphones.</a:t>
            </a:r>
          </a:p>
        </p:txBody>
      </p:sp>
    </p:spTree>
    <p:extLst>
      <p:ext uri="{BB962C8B-B14F-4D97-AF65-F5344CB8AC3E}">
        <p14:creationId xmlns:p14="http://schemas.microsoft.com/office/powerpoint/2010/main" val="78766751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1946" y="2487584"/>
            <a:ext cx="3942172" cy="1974743"/>
          </a:xfrm>
          <a:prstGeom prst="rect">
            <a:avLst/>
          </a:prstGeom>
        </p:spPr>
      </p:pic>
      <p:sp>
        <p:nvSpPr>
          <p:cNvPr id="9" name="Retângulo 8"/>
          <p:cNvSpPr/>
          <p:nvPr/>
        </p:nvSpPr>
        <p:spPr>
          <a:xfrm>
            <a:off x="5686097" y="0"/>
            <a:ext cx="6505903" cy="685800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4000" dirty="0"/>
              <a:t>PROTEÇÃO SOCIAL BÁSICA</a:t>
            </a:r>
          </a:p>
        </p:txBody>
      </p:sp>
    </p:spTree>
    <p:extLst>
      <p:ext uri="{BB962C8B-B14F-4D97-AF65-F5344CB8AC3E}">
        <p14:creationId xmlns:p14="http://schemas.microsoft.com/office/powerpoint/2010/main" val="356901749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m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980" y="96704"/>
            <a:ext cx="3466809" cy="620268"/>
          </a:xfrm>
          <a:prstGeom prst="rect">
            <a:avLst/>
          </a:prstGeom>
        </p:spPr>
      </p:pic>
      <p:cxnSp>
        <p:nvCxnSpPr>
          <p:cNvPr id="7" name="Conector reto 6"/>
          <p:cNvCxnSpPr/>
          <p:nvPr/>
        </p:nvCxnSpPr>
        <p:spPr>
          <a:xfrm flipV="1">
            <a:off x="322118" y="748145"/>
            <a:ext cx="11481955" cy="72736"/>
          </a:xfrm>
          <a:prstGeom prst="line">
            <a:avLst/>
          </a:prstGeom>
          <a:ln w="285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tângulo 10"/>
          <p:cNvSpPr/>
          <p:nvPr/>
        </p:nvSpPr>
        <p:spPr>
          <a:xfrm>
            <a:off x="0" y="6629400"/>
            <a:ext cx="12192000" cy="228600"/>
          </a:xfrm>
          <a:prstGeom prst="rect">
            <a:avLst/>
          </a:prstGeom>
          <a:solidFill>
            <a:schemeClr val="accent1">
              <a:lumMod val="75000"/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0" name="CaixaDeTexto 9"/>
          <p:cNvSpPr txBox="1"/>
          <p:nvPr/>
        </p:nvSpPr>
        <p:spPr>
          <a:xfrm>
            <a:off x="3586789" y="269088"/>
            <a:ext cx="821728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8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25.030.08.244.0009.6.016  Manutenção e ampliação da Proteção Social Básica</a:t>
            </a:r>
            <a:endParaRPr lang="pt-BR" sz="2800" b="1" dirty="0"/>
          </a:p>
        </p:txBody>
      </p:sp>
      <p:sp>
        <p:nvSpPr>
          <p:cNvPr id="2" name="CaixaDeTexto 1">
            <a:extLst>
              <a:ext uri="{FF2B5EF4-FFF2-40B4-BE49-F238E27FC236}">
                <a16:creationId xmlns:a16="http://schemas.microsoft.com/office/drawing/2014/main" id="{80E9A700-6D16-4127-AD43-0732D53CC8F8}"/>
              </a:ext>
            </a:extLst>
          </p:cNvPr>
          <p:cNvSpPr txBox="1"/>
          <p:nvPr/>
        </p:nvSpPr>
        <p:spPr>
          <a:xfrm>
            <a:off x="355022" y="2274838"/>
            <a:ext cx="11481955" cy="230832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pt-BR" sz="36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Nesta ação se concentram todos os recursos destinados à garantia das ofertas de serviços, programas e projetos da Proteção Social Básica, sendo  a manutenção dos serviços e também o cofinanciamento da Rede.</a:t>
            </a:r>
            <a:endParaRPr lang="pt-BR" sz="3600" dirty="0"/>
          </a:p>
        </p:txBody>
      </p:sp>
    </p:spTree>
    <p:extLst>
      <p:ext uri="{BB962C8B-B14F-4D97-AF65-F5344CB8AC3E}">
        <p14:creationId xmlns:p14="http://schemas.microsoft.com/office/powerpoint/2010/main" val="258293453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m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980" y="96704"/>
            <a:ext cx="3466809" cy="620268"/>
          </a:xfrm>
          <a:prstGeom prst="rect">
            <a:avLst/>
          </a:prstGeom>
        </p:spPr>
      </p:pic>
      <p:cxnSp>
        <p:nvCxnSpPr>
          <p:cNvPr id="7" name="Conector reto 6"/>
          <p:cNvCxnSpPr/>
          <p:nvPr/>
        </p:nvCxnSpPr>
        <p:spPr>
          <a:xfrm flipV="1">
            <a:off x="322118" y="748145"/>
            <a:ext cx="11481955" cy="72736"/>
          </a:xfrm>
          <a:prstGeom prst="line">
            <a:avLst/>
          </a:prstGeom>
          <a:ln w="285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tângulo 10"/>
          <p:cNvSpPr/>
          <p:nvPr/>
        </p:nvSpPr>
        <p:spPr>
          <a:xfrm>
            <a:off x="0" y="6629400"/>
            <a:ext cx="12192000" cy="228600"/>
          </a:xfrm>
          <a:prstGeom prst="rect">
            <a:avLst/>
          </a:prstGeom>
          <a:solidFill>
            <a:schemeClr val="accent1">
              <a:lumMod val="75000"/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0" name="CaixaDeTexto 9"/>
          <p:cNvSpPr txBox="1"/>
          <p:nvPr/>
        </p:nvSpPr>
        <p:spPr>
          <a:xfrm>
            <a:off x="4572000" y="189186"/>
            <a:ext cx="4099034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600" b="1" dirty="0"/>
              <a:t>PROTEÇÃO SOCIAL BÁSICA</a:t>
            </a:r>
          </a:p>
        </p:txBody>
      </p:sp>
      <p:graphicFrame>
        <p:nvGraphicFramePr>
          <p:cNvPr id="9" name="Tabela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36444212"/>
              </p:ext>
            </p:extLst>
          </p:nvPr>
        </p:nvGraphicFramePr>
        <p:xfrm>
          <a:off x="119980" y="820881"/>
          <a:ext cx="11936555" cy="538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5973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23572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59976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55837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18295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421507">
                <a:tc gridSpan="2">
                  <a:txBody>
                    <a:bodyPr/>
                    <a:lstStyle/>
                    <a:p>
                      <a:r>
                        <a:rPr lang="pt-BR" dirty="0"/>
                        <a:t>Elemento</a:t>
                      </a:r>
                      <a:r>
                        <a:rPr lang="pt-BR" baseline="0" dirty="0"/>
                        <a:t> de Despesa</a:t>
                      </a:r>
                      <a:endParaRPr lang="pt-B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/>
                        <a:t>Fonte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/>
                        <a:t>Valor</a:t>
                      </a:r>
                      <a:r>
                        <a:rPr lang="pt-BR" baseline="0" dirty="0"/>
                        <a:t> Empenhado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t-B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27533">
                <a:tc>
                  <a:txBody>
                    <a:bodyPr/>
                    <a:lstStyle/>
                    <a:p>
                      <a:r>
                        <a:rPr lang="pt-BR" dirty="0"/>
                        <a:t>31.90.04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/>
                        <a:t>CONTRATAÇÃO POR TEMPO DETERMINADO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sz="1800" dirty="0"/>
                        <a:t>940</a:t>
                      </a:r>
                      <a:r>
                        <a:rPr lang="pt-BR" sz="1200" dirty="0"/>
                        <a:t> - Bloco IGD Bolsa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/>
                        <a:t>R$ 214.406,56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/>
                        <a:t>Temporários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53959684"/>
                  </a:ext>
                </a:extLst>
              </a:tr>
              <a:tr h="727533">
                <a:tc>
                  <a:txBody>
                    <a:bodyPr/>
                    <a:lstStyle/>
                    <a:p>
                      <a:r>
                        <a:rPr lang="pt-BR" dirty="0"/>
                        <a:t>31.90.16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/>
                        <a:t>OUTRAS DESPESAS VARIÁVEIS - PESSOAL CIVIL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/>
                        <a:t>651 - </a:t>
                      </a:r>
                      <a:r>
                        <a:rPr lang="pt-BR" sz="1200" dirty="0"/>
                        <a:t>PROCAD-SUAS / FNAS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800" dirty="0"/>
                        <a:t>940</a:t>
                      </a:r>
                      <a:r>
                        <a:rPr lang="pt-BR" sz="1200" dirty="0"/>
                        <a:t> - Bloco IGD Bolsa</a:t>
                      </a:r>
                    </a:p>
                    <a:p>
                      <a:endParaRPr lang="pt-BR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/>
                        <a:t>R$ 15.337,02</a:t>
                      </a:r>
                    </a:p>
                    <a:p>
                      <a:r>
                        <a:rPr lang="pt-BR" dirty="0"/>
                        <a:t>R$ 60.018,82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/>
                        <a:t>Hora extras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21507">
                <a:tc>
                  <a:txBody>
                    <a:bodyPr/>
                    <a:lstStyle/>
                    <a:p>
                      <a:r>
                        <a:rPr lang="pt-BR" dirty="0"/>
                        <a:t>33.50.43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/>
                        <a:t>SUBVENÇÃO SOCIAL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/>
                        <a:t>000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t-BR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800" dirty="0"/>
                        <a:t>1603 -</a:t>
                      </a:r>
                      <a:r>
                        <a:rPr lang="pt-BR" sz="1200" dirty="0"/>
                        <a:t> SGTV 411370020240005 - MC - FNAS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t-BR" sz="180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t-BR" sz="180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800" dirty="0"/>
                        <a:t>654</a:t>
                      </a:r>
                      <a:r>
                        <a:rPr lang="pt-BR" sz="1200" dirty="0"/>
                        <a:t> -  SIGTV 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/>
                        <a:t>R$ 2.083.921,58</a:t>
                      </a:r>
                    </a:p>
                    <a:p>
                      <a:endParaRPr lang="pt-BR" dirty="0"/>
                    </a:p>
                    <a:p>
                      <a:r>
                        <a:rPr lang="pt-BR" dirty="0"/>
                        <a:t>R$ 420.000,00</a:t>
                      </a:r>
                    </a:p>
                    <a:p>
                      <a:endParaRPr lang="pt-BR" dirty="0"/>
                    </a:p>
                    <a:p>
                      <a:endParaRPr lang="pt-BR" dirty="0"/>
                    </a:p>
                    <a:p>
                      <a:endParaRPr lang="pt-BR" dirty="0"/>
                    </a:p>
                    <a:p>
                      <a:r>
                        <a:rPr lang="pt-BR" dirty="0"/>
                        <a:t>R$12.734,84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t-BR" sz="1200" dirty="0"/>
                    </a:p>
                    <a:p>
                      <a:endParaRPr lang="pt-BR" sz="1200" dirty="0"/>
                    </a:p>
                    <a:p>
                      <a:endParaRPr lang="pt-BR" sz="1200" dirty="0"/>
                    </a:p>
                    <a:p>
                      <a:r>
                        <a:rPr lang="pt-BR" sz="1100" dirty="0"/>
                        <a:t>Clube das Mães Unidas - R$ 140.000,00</a:t>
                      </a:r>
                    </a:p>
                    <a:p>
                      <a:r>
                        <a:rPr lang="pt-BR" sz="1100" dirty="0"/>
                        <a:t>Casa Acolhedora - R$ 140.000,00</a:t>
                      </a:r>
                    </a:p>
                    <a:p>
                      <a:r>
                        <a:rPr lang="pt-BR" sz="1100" dirty="0"/>
                        <a:t>Comunhão Espirita - R$ 140.000,00</a:t>
                      </a:r>
                    </a:p>
                    <a:p>
                      <a:endParaRPr lang="pt-BR" sz="1200" dirty="0"/>
                    </a:p>
                    <a:p>
                      <a:endParaRPr lang="pt-BR" sz="1200" dirty="0"/>
                    </a:p>
                    <a:p>
                      <a:r>
                        <a:rPr lang="pt-BR" sz="1200" dirty="0"/>
                        <a:t>EUROBASE – Termo de Fomento nº 25004/2024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21507">
                <a:tc>
                  <a:txBody>
                    <a:bodyPr/>
                    <a:lstStyle/>
                    <a:p>
                      <a:r>
                        <a:rPr lang="pt-BR" dirty="0"/>
                        <a:t>33.90.30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dirty="0"/>
                        <a:t>MATERIAL DE CONSUMO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/>
                        <a:t>000</a:t>
                      </a:r>
                    </a:p>
                    <a:p>
                      <a:r>
                        <a:rPr lang="pt-BR" dirty="0"/>
                        <a:t>676 </a:t>
                      </a:r>
                      <a:r>
                        <a:rPr lang="pt-BR" sz="1200" dirty="0"/>
                        <a:t>- Proteção Social Básica – SIGTV</a:t>
                      </a:r>
                    </a:p>
                    <a:p>
                      <a:r>
                        <a:rPr lang="pt-BR" sz="1800" dirty="0"/>
                        <a:t>682</a:t>
                      </a:r>
                      <a:r>
                        <a:rPr lang="pt-BR" sz="1200" dirty="0"/>
                        <a:t> - SIGTV  411370020220004 - MDS</a:t>
                      </a:r>
                      <a:endParaRPr lang="pt-BR" dirty="0"/>
                    </a:p>
                    <a:p>
                      <a:r>
                        <a:rPr lang="pt-BR" dirty="0"/>
                        <a:t>934 </a:t>
                      </a:r>
                      <a:r>
                        <a:rPr lang="pt-BR" sz="1200" dirty="0"/>
                        <a:t>- Bloco Proteção Social Básica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/>
                        <a:t>R$ 52.098,85</a:t>
                      </a:r>
                    </a:p>
                    <a:p>
                      <a:r>
                        <a:rPr lang="pt-BR" dirty="0"/>
                        <a:t>R$ 678,13</a:t>
                      </a:r>
                    </a:p>
                    <a:p>
                      <a:r>
                        <a:rPr lang="pt-BR" dirty="0"/>
                        <a:t>R$1.998,20</a:t>
                      </a:r>
                    </a:p>
                    <a:p>
                      <a:r>
                        <a:rPr lang="pt-BR" dirty="0"/>
                        <a:t>R$ 67.681,63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400" dirty="0"/>
                        <a:t>Gás, Gêneros Alimentícios, Material de Expediente, Material para Manutenção de Bens Imóveis e Veículos, Pneus, Material de Limpeza, entre outros.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4762908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6346351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m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980" y="96704"/>
            <a:ext cx="3466809" cy="620268"/>
          </a:xfrm>
          <a:prstGeom prst="rect">
            <a:avLst/>
          </a:prstGeom>
        </p:spPr>
      </p:pic>
      <p:cxnSp>
        <p:nvCxnSpPr>
          <p:cNvPr id="7" name="Conector reto 6"/>
          <p:cNvCxnSpPr/>
          <p:nvPr/>
        </p:nvCxnSpPr>
        <p:spPr>
          <a:xfrm flipV="1">
            <a:off x="322118" y="748145"/>
            <a:ext cx="11481955" cy="72736"/>
          </a:xfrm>
          <a:prstGeom prst="line">
            <a:avLst/>
          </a:prstGeom>
          <a:ln w="285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tângulo 10"/>
          <p:cNvSpPr/>
          <p:nvPr/>
        </p:nvSpPr>
        <p:spPr>
          <a:xfrm>
            <a:off x="0" y="6629400"/>
            <a:ext cx="12192000" cy="228600"/>
          </a:xfrm>
          <a:prstGeom prst="rect">
            <a:avLst/>
          </a:prstGeom>
          <a:solidFill>
            <a:schemeClr val="accent1">
              <a:lumMod val="75000"/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0" name="CaixaDeTexto 9"/>
          <p:cNvSpPr txBox="1"/>
          <p:nvPr/>
        </p:nvSpPr>
        <p:spPr>
          <a:xfrm>
            <a:off x="4572000" y="189186"/>
            <a:ext cx="4099034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600" b="1" dirty="0"/>
              <a:t>PROTEÇÃO SOCIAL BÁSICA</a:t>
            </a:r>
          </a:p>
        </p:txBody>
      </p:sp>
      <p:graphicFrame>
        <p:nvGraphicFramePr>
          <p:cNvPr id="9" name="Tabela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77621092"/>
              </p:ext>
            </p:extLst>
          </p:nvPr>
        </p:nvGraphicFramePr>
        <p:xfrm>
          <a:off x="119978" y="928721"/>
          <a:ext cx="11936555" cy="495781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433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33274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88757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88895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68393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421507">
                <a:tc gridSpan="2">
                  <a:txBody>
                    <a:bodyPr/>
                    <a:lstStyle/>
                    <a:p>
                      <a:r>
                        <a:rPr lang="pt-BR" dirty="0"/>
                        <a:t>Elemento</a:t>
                      </a:r>
                      <a:r>
                        <a:rPr lang="pt-BR" baseline="0" dirty="0"/>
                        <a:t> de Despesa</a:t>
                      </a:r>
                      <a:endParaRPr lang="pt-B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/>
                        <a:t>Fonte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/>
                        <a:t>Valor</a:t>
                      </a:r>
                      <a:r>
                        <a:rPr lang="pt-BR" baseline="0" dirty="0"/>
                        <a:t> Empenhado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t-B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2150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dirty="0">
                          <a:latin typeface="+mn-lt"/>
                        </a:rPr>
                        <a:t>33.90.33</a:t>
                      </a:r>
                    </a:p>
                    <a:p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800" b="0" u="none" strike="noStrike" dirty="0"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PASSAGENS E DESPESAS COM LOCOMOÇÃO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/>
                        <a:t>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dirty="0">
                          <a:latin typeface="+mn-lt"/>
                        </a:rPr>
                        <a:t>R$ 65.006,35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200" dirty="0">
                          <a:latin typeface="+mn-lt"/>
                        </a:rPr>
                        <a:t>Cartões Transportes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872527"/>
                  </a:ext>
                </a:extLst>
              </a:tr>
              <a:tr h="421507">
                <a:tc>
                  <a:txBody>
                    <a:bodyPr/>
                    <a:lstStyle/>
                    <a:p>
                      <a:r>
                        <a:rPr lang="pt-BR" dirty="0">
                          <a:latin typeface="+mn-lt"/>
                        </a:rPr>
                        <a:t>33.90.37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LOCAÇÃO DE MÃO-DE-OBRA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>
                          <a:latin typeface="+mn-lt"/>
                        </a:rPr>
                        <a:t>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>
                          <a:latin typeface="+mn-lt"/>
                        </a:rPr>
                        <a:t>R$ 296.554,09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sz="1200" dirty="0">
                          <a:latin typeface="+mn-lt"/>
                        </a:rPr>
                        <a:t>Serviço de Limpeza e Copeira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60065369"/>
                  </a:ext>
                </a:extLst>
              </a:tr>
              <a:tr h="42150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dirty="0">
                          <a:latin typeface="+mn-lt"/>
                        </a:rPr>
                        <a:t>33.90.39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OUTROS SERVIÇOS DE TERCEIROS - PESSOA JURÍDICA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>
                          <a:latin typeface="+mn-lt"/>
                        </a:rPr>
                        <a:t>000</a:t>
                      </a:r>
                    </a:p>
                    <a:p>
                      <a:r>
                        <a:rPr lang="pt-BR" dirty="0">
                          <a:latin typeface="+mn-lt"/>
                        </a:rPr>
                        <a:t>655 - </a:t>
                      </a:r>
                      <a:r>
                        <a:rPr lang="pt-BR" sz="1200" dirty="0">
                          <a:latin typeface="+mn-lt"/>
                        </a:rPr>
                        <a:t>Estruturação da Rede de Serviços do SUAS - SIGTV   411370020230003</a:t>
                      </a:r>
                    </a:p>
                    <a:p>
                      <a:r>
                        <a:rPr lang="pt-BR" dirty="0">
                          <a:latin typeface="+mn-lt"/>
                        </a:rPr>
                        <a:t>934 </a:t>
                      </a:r>
                      <a:r>
                        <a:rPr lang="pt-BR" sz="1200" dirty="0"/>
                        <a:t>- Bloco Proteção Social Básica</a:t>
                      </a:r>
                      <a:endParaRPr lang="pt-BR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>
                          <a:latin typeface="+mn-lt"/>
                        </a:rPr>
                        <a:t>R$ 279.423,46</a:t>
                      </a:r>
                    </a:p>
                    <a:p>
                      <a:r>
                        <a:rPr lang="pt-BR" dirty="0">
                          <a:latin typeface="+mn-lt"/>
                        </a:rPr>
                        <a:t>R$ 2.068,00</a:t>
                      </a:r>
                    </a:p>
                    <a:p>
                      <a:endParaRPr lang="pt-BR" sz="1100" dirty="0">
                        <a:latin typeface="+mn-lt"/>
                      </a:endParaRPr>
                    </a:p>
                    <a:p>
                      <a:r>
                        <a:rPr lang="pt-BR" dirty="0">
                          <a:latin typeface="+mn-lt"/>
                        </a:rPr>
                        <a:t>R$ 8.024,59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100" u="none" strike="noStrike" dirty="0">
                          <a:effectLst/>
                          <a:latin typeface="+mn-lt"/>
                        </a:rPr>
                        <a:t>Manutenção e Conservação de Bens Imóveis, Oficina, </a:t>
                      </a:r>
                      <a:r>
                        <a:rPr lang="pt-BR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Fornecimento de Alimentação</a:t>
                      </a:r>
                    </a:p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(Kit Lanches), </a:t>
                      </a:r>
                      <a:r>
                        <a:rPr lang="pt-BR" sz="1100" u="none" strike="noStrike" dirty="0">
                          <a:effectLst/>
                          <a:latin typeface="+mn-lt"/>
                        </a:rPr>
                        <a:t>Serviços de Energia Elétrica, Serviços de Água e Esgoto e Serviços de Telecomunicações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76495410"/>
                  </a:ext>
                </a:extLst>
              </a:tr>
              <a:tr h="421507">
                <a:tc>
                  <a:txBody>
                    <a:bodyPr/>
                    <a:lstStyle/>
                    <a:p>
                      <a:r>
                        <a:rPr lang="pt-BR" dirty="0">
                          <a:latin typeface="+mn-lt"/>
                        </a:rPr>
                        <a:t>33.90.40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SERVIÇOS DE TECNOLOGIA DA INFORMAÇÃO E COMUNICAÇÃO - PESSOA JURÍDICA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>
                          <a:latin typeface="+mn-lt"/>
                        </a:rPr>
                        <a:t>000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dirty="0">
                          <a:latin typeface="+mn-lt"/>
                        </a:rPr>
                        <a:t>934 </a:t>
                      </a:r>
                      <a:r>
                        <a:rPr lang="pt-BR" sz="1200" dirty="0"/>
                        <a:t>- Bloco Proteção Social Básica</a:t>
                      </a:r>
                      <a:endParaRPr lang="pt-BR" dirty="0">
                        <a:latin typeface="+mn-lt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dirty="0"/>
                        <a:t>940 - </a:t>
                      </a:r>
                      <a:r>
                        <a:rPr lang="pt-BR" sz="1200" dirty="0"/>
                        <a:t>Bloco IGD Bolsa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>
                          <a:latin typeface="+mn-lt"/>
                        </a:rPr>
                        <a:t>R$ 19.903,59</a:t>
                      </a:r>
                    </a:p>
                    <a:p>
                      <a:r>
                        <a:rPr lang="pt-BR" dirty="0">
                          <a:latin typeface="+mn-lt"/>
                        </a:rPr>
                        <a:t>R$ 34.936,68</a:t>
                      </a:r>
                    </a:p>
                    <a:p>
                      <a:r>
                        <a:rPr lang="pt-BR" dirty="0">
                          <a:latin typeface="+mn-lt"/>
                        </a:rPr>
                        <a:t>R$ 16.115,10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sz="1200" dirty="0">
                          <a:latin typeface="+mn-lt"/>
                        </a:rPr>
                        <a:t>Serviço de Telefonia, Internet e Impressoras-Impressão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87139948"/>
                  </a:ext>
                </a:extLst>
              </a:tr>
              <a:tr h="421507">
                <a:tc>
                  <a:txBody>
                    <a:bodyPr/>
                    <a:lstStyle/>
                    <a:p>
                      <a:r>
                        <a:rPr lang="pt-BR" dirty="0">
                          <a:latin typeface="+mn-lt"/>
                        </a:rPr>
                        <a:t>33.90.47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OBRIGAÇÕES TRIBUTÁRIAS E CONTRIBUTIVAS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>
                          <a:latin typeface="+mn-lt"/>
                        </a:rPr>
                        <a:t>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>
                          <a:latin typeface="+mn-lt"/>
                        </a:rPr>
                        <a:t>R$ 654,67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sz="1200" dirty="0">
                          <a:latin typeface="+mn-lt"/>
                        </a:rPr>
                        <a:t>Encargos previdenciários sobre serviços executados por intermédio de MEI.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64982955"/>
                  </a:ext>
                </a:extLst>
              </a:tr>
              <a:tr h="421507">
                <a:tc>
                  <a:txBody>
                    <a:bodyPr/>
                    <a:lstStyle/>
                    <a:p>
                      <a:r>
                        <a:rPr lang="pt-BR" dirty="0">
                          <a:latin typeface="+mn-lt"/>
                        </a:rPr>
                        <a:t>44.50.42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AUXÍLIOS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>
                          <a:latin typeface="+mn-lt"/>
                        </a:rPr>
                        <a:t>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>
                          <a:latin typeface="+mn-lt"/>
                        </a:rPr>
                        <a:t>R$ 734.486,18</a:t>
                      </a:r>
                      <a:endParaRPr lang="pt-BR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sz="1200" dirty="0">
                          <a:latin typeface="+mn-lt"/>
                        </a:rPr>
                        <a:t>Repasse para as </a:t>
                      </a:r>
                      <a:r>
                        <a:rPr lang="pt-BR" sz="1200" dirty="0" err="1">
                          <a:latin typeface="+mn-lt"/>
                        </a:rPr>
                        <a:t>OSC’s</a:t>
                      </a:r>
                      <a:r>
                        <a:rPr lang="pt-BR" sz="1200" dirty="0">
                          <a:latin typeface="+mn-lt"/>
                        </a:rPr>
                        <a:t> – Capital </a:t>
                      </a:r>
                    </a:p>
                    <a:p>
                      <a:r>
                        <a:rPr lang="pt-BR" sz="1200" dirty="0">
                          <a:latin typeface="+mn-lt"/>
                        </a:rPr>
                        <a:t>Caritas – R$ 114.867,96</a:t>
                      </a:r>
                    </a:p>
                    <a:p>
                      <a:r>
                        <a:rPr lang="pt-BR" sz="1200" dirty="0">
                          <a:latin typeface="+mn-lt"/>
                        </a:rPr>
                        <a:t>Inst. Leonardo Murialdo – R$419.618,22</a:t>
                      </a:r>
                    </a:p>
                    <a:p>
                      <a:r>
                        <a:rPr lang="pt-BR" sz="1200" dirty="0">
                          <a:latin typeface="+mn-lt"/>
                        </a:rPr>
                        <a:t>Caritas – R$ 200.000,00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5847427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91166549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ctiva">
  <a:themeElements>
    <a:clrScheme name="Letreiro">
      <a:dk1>
        <a:srgbClr val="000000"/>
      </a:dk1>
      <a:lt1>
        <a:sysClr val="window" lastClr="FFFFFF"/>
      </a:lt1>
      <a:dk2>
        <a:srgbClr val="5E5E5E"/>
      </a:dk2>
      <a:lt2>
        <a:srgbClr val="DDDDDD"/>
      </a:lt2>
      <a:accent1>
        <a:srgbClr val="418AB3"/>
      </a:accent1>
      <a:accent2>
        <a:srgbClr val="A6B727"/>
      </a:accent2>
      <a:accent3>
        <a:srgbClr val="F69200"/>
      </a:accent3>
      <a:accent4>
        <a:srgbClr val="838383"/>
      </a:accent4>
      <a:accent5>
        <a:srgbClr val="FEC306"/>
      </a:accent5>
      <a:accent6>
        <a:srgbClr val="DF5327"/>
      </a:accent6>
      <a:hlink>
        <a:srgbClr val="F59E00"/>
      </a:hlink>
      <a:folHlink>
        <a:srgbClr val="B2B2B2"/>
      </a:folHlink>
    </a:clrScheme>
    <a:fontScheme name="Retrospectiva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iva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02006FA4-1611-4B07-AF7F-85CF6D20EB3E}"/>
    </a:ext>
  </a:extLst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Escritório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5620</TotalTime>
  <Words>1227</Words>
  <Application>Microsoft Office PowerPoint</Application>
  <PresentationFormat>Widescreen</PresentationFormat>
  <Paragraphs>302</Paragraphs>
  <Slides>23</Slides>
  <Notes>20</Notes>
  <HiddenSlides>0</HiddenSlides>
  <MMClips>0</MMClips>
  <ScaleCrop>false</ScaleCrop>
  <HeadingPairs>
    <vt:vector size="6" baseType="variant">
      <vt:variant>
        <vt:lpstr>Fontes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23</vt:i4>
      </vt:variant>
    </vt:vector>
  </HeadingPairs>
  <TitlesOfParts>
    <vt:vector size="28" baseType="lpstr">
      <vt:lpstr>Arial</vt:lpstr>
      <vt:lpstr>Calibri</vt:lpstr>
      <vt:lpstr>Calibri Light</vt:lpstr>
      <vt:lpstr>Times New Roman</vt:lpstr>
      <vt:lpstr>Retrospectiva</vt:lpstr>
      <vt:lpstr>Apresentação do PowerPoint</vt:lpstr>
      <vt:lpstr>Apresentação do PowerPoint</vt:lpstr>
      <vt:lpstr>Apresentação do PowerPoint</vt:lpstr>
      <vt:lpstr>08.244.0009.5013 - Estruturação da Proteção Social e da Gestão no SUAS – FMAS</vt:lpstr>
      <vt:lpstr>08.244.0009.5013 - Estruturação da Proteção Social e da Gestão no SUAS – FMAS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25.030.08.244.0009.6.020  Fomento ao exercício do Controle Social e à participação no SUAS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Provável Superávit Recursos Externos</dc:title>
  <dc:creator>Débora Campos Pereira</dc:creator>
  <cp:lastModifiedBy>Debora Campos Pereira - matr 14.919-5</cp:lastModifiedBy>
  <cp:revision>381</cp:revision>
  <cp:lastPrinted>2020-02-06T19:09:13Z</cp:lastPrinted>
  <dcterms:created xsi:type="dcterms:W3CDTF">2018-02-21T14:37:52Z</dcterms:created>
  <dcterms:modified xsi:type="dcterms:W3CDTF">2025-02-26T15:29:14Z</dcterms:modified>
</cp:coreProperties>
</file>