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3"/>
  </p:notesMasterIdLst>
  <p:handoutMasterIdLst>
    <p:handoutMasterId r:id="rId34"/>
  </p:handoutMasterIdLst>
  <p:sldIdLst>
    <p:sldId id="267" r:id="rId2"/>
    <p:sldId id="364" r:id="rId3"/>
    <p:sldId id="257" r:id="rId4"/>
    <p:sldId id="365" r:id="rId5"/>
    <p:sldId id="366" r:id="rId6"/>
    <p:sldId id="367" r:id="rId7"/>
    <p:sldId id="287" r:id="rId8"/>
    <p:sldId id="368" r:id="rId9"/>
    <p:sldId id="347" r:id="rId10"/>
    <p:sldId id="275" r:id="rId11"/>
    <p:sldId id="351" r:id="rId12"/>
    <p:sldId id="369" r:id="rId13"/>
    <p:sldId id="352" r:id="rId14"/>
    <p:sldId id="353" r:id="rId15"/>
    <p:sldId id="371" r:id="rId16"/>
    <p:sldId id="354" r:id="rId17"/>
    <p:sldId id="355" r:id="rId18"/>
    <p:sldId id="372" r:id="rId19"/>
    <p:sldId id="356" r:id="rId20"/>
    <p:sldId id="357" r:id="rId21"/>
    <p:sldId id="373" r:id="rId22"/>
    <p:sldId id="358" r:id="rId23"/>
    <p:sldId id="359" r:id="rId24"/>
    <p:sldId id="292" r:id="rId25"/>
    <p:sldId id="360" r:id="rId26"/>
    <p:sldId id="361" r:id="rId27"/>
    <p:sldId id="362" r:id="rId28"/>
    <p:sldId id="370" r:id="rId29"/>
    <p:sldId id="363" r:id="rId30"/>
    <p:sldId id="341" r:id="rId31"/>
    <p:sldId id="291" r:id="rId3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a Campos Pereira matr 149195" initials="DCPm1" lastIdx="6" clrIdx="0">
    <p:extLst>
      <p:ext uri="{19B8F6BF-5375-455C-9EA6-DF929625EA0E}">
        <p15:presenceInfo xmlns:p15="http://schemas.microsoft.com/office/powerpoint/2012/main" userId="S-1-5-21-2000478354-1935655697-682003330-18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62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1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pPr/>
              <a:t>24/09/2025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BEED-F636-4E2E-A8E0-C0977E343986}" type="datetimeFigureOut">
              <a:rPr lang="pt-BR" smtClean="0"/>
              <a:t>24/09/2025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11A5-B446-41AB-B036-39BF620567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2138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1627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752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988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112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2665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2314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442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8841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62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609548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411747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525565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583762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CBF1F3C-43C6-4299-8289-518A13757C33}" type="datetime1">
              <a:rPr lang="pt-BR" smtClean="0"/>
              <a:t>24/09/2025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231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97E4-0F90-41C9-B1EA-6CCD5C7A5451}" type="datetime1">
              <a:rPr lang="pt-BR" smtClean="0"/>
              <a:t>24/09/2025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140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72280-6898-4923-84BC-73BACC4D1E92}" type="datetime1">
              <a:rPr lang="pt-BR" smtClean="0"/>
              <a:t>24/09/2025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708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071754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529996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5165-4F78-485D-97A4-CA4EF0EB2879}" type="datetime1">
              <a:rPr lang="pt-BR" smtClean="0"/>
              <a:t>24/09/2025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587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3EF6B71-D7A8-4B00-B1B1-14B63E8D1412}" type="datetime1">
              <a:rPr lang="pt-BR" smtClean="0"/>
              <a:t>24/09/2025</a:t>
            </a:fld>
            <a:endParaRPr lang="pt-B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8599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F207B8E-7973-4609-B9C3-516F1CFF59BC}" type="datetime1">
              <a:rPr lang="pt-BR" smtClean="0"/>
              <a:t>24/09/2025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35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ZcqgaEjJ7Aw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6369627"/>
            <a:ext cx="12192000" cy="4883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10" y="4393643"/>
            <a:ext cx="3718666" cy="186278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3948952" y="955436"/>
            <a:ext cx="7476565" cy="4241583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Retângulo 12"/>
          <p:cNvSpPr/>
          <p:nvPr/>
        </p:nvSpPr>
        <p:spPr>
          <a:xfrm>
            <a:off x="-1" y="-1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3832232" y="1062435"/>
            <a:ext cx="735554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/>
              <a:t>DIRETORIA DE GESTÃO ADMINISTRATIVA E FINANCEIRA</a:t>
            </a:r>
          </a:p>
          <a:p>
            <a:pPr algn="ctr"/>
            <a:endParaRPr lang="pt-BR" sz="3600" dirty="0"/>
          </a:p>
          <a:p>
            <a:pPr algn="ctr"/>
            <a:r>
              <a:rPr lang="pt-BR" sz="3600" dirty="0"/>
              <a:t>Gerência de Gestão Orçamentária Financeira</a:t>
            </a:r>
          </a:p>
          <a:p>
            <a:pPr algn="ctr"/>
            <a:endParaRPr lang="pt-BR" sz="2800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" y="4883257"/>
            <a:ext cx="3942172" cy="1974743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2782" y="1287198"/>
            <a:ext cx="102197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Prestação de Contas do</a:t>
            </a:r>
          </a:p>
          <a:p>
            <a:pPr algn="ctr"/>
            <a:r>
              <a:rPr lang="pt-BR" sz="4000" b="1" dirty="0"/>
              <a:t>Fundo Municipal de Assistência Social</a:t>
            </a:r>
          </a:p>
          <a:p>
            <a:pPr algn="ctr"/>
            <a:endParaRPr lang="pt-BR" sz="4000" b="1" dirty="0"/>
          </a:p>
          <a:p>
            <a:pPr algn="ctr"/>
            <a:r>
              <a:rPr lang="pt-BR" sz="4000" b="1" dirty="0"/>
              <a:t>2º quadrimestre 2025</a:t>
            </a:r>
          </a:p>
          <a:p>
            <a:pPr algn="ctr"/>
            <a:r>
              <a:rPr lang="pt-BR" sz="2800" b="1" dirty="0"/>
              <a:t>01/05/2025 à 31/08/2025</a:t>
            </a:r>
            <a:endParaRPr lang="pt-BR" sz="4000" b="1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D1FECB3-A4AC-48A6-B0A2-95A483F63F1B}"/>
              </a:ext>
            </a:extLst>
          </p:cNvPr>
          <p:cNvSpPr/>
          <p:nvPr/>
        </p:nvSpPr>
        <p:spPr>
          <a:xfrm>
            <a:off x="-10391" y="0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44" y="128016"/>
            <a:ext cx="11936555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25.030.08.122.0009.5.014  Estruturação para o exercício do Controle Social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471263"/>
              </p:ext>
            </p:extLst>
          </p:nvPr>
        </p:nvGraphicFramePr>
        <p:xfrm>
          <a:off x="179245" y="1970827"/>
          <a:ext cx="11936555" cy="1799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8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25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863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100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44.90.52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EQUIPAMENTOS E MATERIAL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936 – </a:t>
                      </a:r>
                      <a:r>
                        <a:rPr lang="pt-BR" sz="1200" dirty="0"/>
                        <a:t>Bloco IGD SUAS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940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R$ 19.390,00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R$ 690,12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02 notebooks intermediário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01 computador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1663B02-EA09-4BB8-6423-014B2CA378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98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44" y="128016"/>
            <a:ext cx="11936555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25.030.08.122.0009.6.020  Fomento ao exercício do Controle Social e à participação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400518"/>
              </p:ext>
            </p:extLst>
          </p:nvPr>
        </p:nvGraphicFramePr>
        <p:xfrm>
          <a:off x="179245" y="1970827"/>
          <a:ext cx="11936555" cy="3075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940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R$ 85,99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R$ 153,00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Canetas esferográficas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Certificado digital</a:t>
                      </a: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940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R$ 39.390,00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R$ 19.250,00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Despesas com </a:t>
                      </a:r>
                      <a:r>
                        <a:rPr lang="pt-BR" sz="14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Coffee</a:t>
                      </a: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break e Locação do Hotel </a:t>
                      </a:r>
                      <a:r>
                        <a:rPr lang="pt-BR" sz="14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Londristar</a:t>
                      </a: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para a realização da Conferência Municipal de Assistência Social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1663B02-EA09-4BB8-6423-014B2CA378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264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8" y="117079"/>
            <a:ext cx="1201414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25.030.08.122.0009.6.038  Bloco de Gestão do Programa Bolsa Família e Cadastro Único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67217"/>
              </p:ext>
            </p:extLst>
          </p:nvPr>
        </p:nvGraphicFramePr>
        <p:xfrm>
          <a:off x="140450" y="1837094"/>
          <a:ext cx="11936555" cy="3982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5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37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75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31.90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CONTRATAÇÃO POR TEMPO DETERMINADO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940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R$ 85.706,67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Temporários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OUTRAS DESPESAS VARIÁVEIS - PESSOAL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R$ 83.560,51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Hora extras – Cadastro único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r>
                        <a:rPr lang="pt-BR" dirty="0"/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– PJURÍDICA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R$ 7.669,94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Serviço de Telefonia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828102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038746DD-AECE-0065-5FC9-7AD1FE999E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337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60" y="108114"/>
            <a:ext cx="12014140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25.030.08.122.0009.5013 - </a:t>
            </a:r>
            <a:r>
              <a:rPr lang="pt-BR" sz="4000" dirty="0">
                <a:sym typeface="Calibri"/>
              </a:rPr>
              <a:t>Estruturação da Proteção Social e da Gestão no SUAS – FMAS</a:t>
            </a:r>
            <a:endParaRPr lang="pt-BR" sz="4000" dirty="0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96672"/>
              </p:ext>
            </p:extLst>
          </p:nvPr>
        </p:nvGraphicFramePr>
        <p:xfrm>
          <a:off x="101664" y="1475412"/>
          <a:ext cx="11310407" cy="4666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1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4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74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765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6925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002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44.90.52</a:t>
                      </a: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EQUIPAMENTOS E MATERIAL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599 </a:t>
                      </a:r>
                      <a:r>
                        <a:rPr lang="pt-BR" sz="1800" dirty="0"/>
                        <a:t>– </a:t>
                      </a:r>
                      <a:r>
                        <a:rPr lang="pt-BR" sz="1200" dirty="0"/>
                        <a:t>PAS – FEAS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R$ 40.250,00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05 Computadores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01 Notebook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63047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934 </a:t>
                      </a:r>
                      <a:r>
                        <a:rPr lang="pt-BR" sz="2800" dirty="0"/>
                        <a:t>- </a:t>
                      </a:r>
                      <a:r>
                        <a:rPr lang="pt-BR" sz="1200" dirty="0"/>
                        <a:t>Bloco Proteção Social Básica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R$ 376.514,66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27 Computadores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25 Notebooks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165481"/>
                  </a:ext>
                </a:extLst>
              </a:tr>
              <a:tr h="79494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936</a:t>
                      </a:r>
                      <a:r>
                        <a:rPr lang="pt-BR" sz="1200" dirty="0"/>
                        <a:t> </a:t>
                      </a:r>
                      <a:r>
                        <a:rPr lang="pt-BR" sz="2800" dirty="0"/>
                        <a:t>- </a:t>
                      </a:r>
                      <a:r>
                        <a:rPr lang="pt-BR" sz="1200" dirty="0"/>
                        <a:t>Bloco IGD SUAS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R$ 33.950,00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05 Computadores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838876"/>
                  </a:ext>
                </a:extLst>
              </a:tr>
              <a:tr h="65788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R$ 669.107,01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46 Computadores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51 Notebooks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110 </a:t>
                      </a:r>
                      <a:r>
                        <a:rPr lang="pt-BR" sz="1400" dirty="0" err="1"/>
                        <a:t>Estadiômetro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118159"/>
                  </a:ext>
                </a:extLst>
              </a:tr>
              <a:tr h="65788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941</a:t>
                      </a:r>
                      <a:r>
                        <a:rPr lang="pt-BR" sz="1200" dirty="0"/>
                        <a:t> - Bloco Proteção Social 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R$ 367.937,14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46 Computadores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08 Notebooks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04 Cadeira infantil para automóvel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251872"/>
                  </a:ext>
                </a:extLst>
              </a:tr>
              <a:tr h="822356">
                <a:tc vMerge="1"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1629</a:t>
                      </a:r>
                      <a:r>
                        <a:rPr lang="pt-BR" sz="1200" dirty="0"/>
                        <a:t> - Incentivo Qualificação da Estrutura para CRAS e CREAS - FEAS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R$ 58.552,00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08 Computadores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FD9CD570-822F-17CA-D4EB-B49834CD6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09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468824-6717-43F9-20CF-D6570E6E1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74" y="264695"/>
            <a:ext cx="10935293" cy="1779551"/>
          </a:xfrm>
        </p:spPr>
        <p:txBody>
          <a:bodyPr>
            <a:noAutofit/>
          </a:bodyPr>
          <a:lstStyle/>
          <a:p>
            <a:pPr algn="ctr"/>
            <a:r>
              <a:rPr lang="pt-BR" sz="4000" dirty="0"/>
              <a:t>25.030.08.244.0009.6.018  Manutenção e ampliação dos benefícios e transferência de renda no SUAS</a:t>
            </a:r>
            <a:br>
              <a:rPr lang="pt-BR" sz="4000" dirty="0"/>
            </a:br>
            <a:endParaRPr lang="pt-BR" sz="4000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A3D1E46-A9C3-E302-20B6-D8781EF33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5773" y="2538663"/>
            <a:ext cx="9709393" cy="4054642"/>
          </a:xfrm>
        </p:spPr>
        <p:txBody>
          <a:bodyPr>
            <a:normAutofit/>
          </a:bodyPr>
          <a:lstStyle/>
          <a:p>
            <a:pPr algn="just"/>
            <a:r>
              <a:rPr lang="pt-BR" sz="3600" dirty="0">
                <a:sym typeface="Calibri"/>
              </a:rPr>
              <a:t>Nesta ação são executados todos benefícios: Restaurante Popular, Cartões Transportes e Passagens rodoviárias, os Eventuais (emergencial, auxílio funeral e auxílio natalidade), o PMTR, a guarda subsidiada e a família acolhedora, os quais registraram a seguinte execução: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1539534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44" y="90185"/>
            <a:ext cx="11936555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25.030.08.244.0009.6.018  Manutenção e ampliação dos benefícios e transferência de renda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072380"/>
              </p:ext>
            </p:extLst>
          </p:nvPr>
        </p:nvGraphicFramePr>
        <p:xfrm>
          <a:off x="179245" y="1970827"/>
          <a:ext cx="11936555" cy="3776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0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94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944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1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MATERIAL, BEM OU SERVIÇO PARA DISTRIBUIÇÃO GRATUITA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R$ 25.945,80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Restaurante Popular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470990"/>
                  </a:ext>
                </a:extLst>
              </a:tr>
              <a:tr h="911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R$ 198.227,89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Cartões Transportes e Passagens Rodoviárias para usuários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33.90.48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AUXÍLIOS FINANCEIROS A PESSOAS FÍSICAS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R$ 6.528.409,00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PMTR / AUX. NATALIDADE - R$ 3.695.176,00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BENEFÍCIO EVENTUAL - R$ 1.197.420,00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GUARDA SUBSÍDIADA - R$ 89.562,00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FAMÍLIA ACOLHEDORA - R$ 143.451,00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CARTÃO BEE - R$ 1.402.800,00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57FEC11-6268-30A7-7EAC-DE779649F2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61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63" y="-1"/>
            <a:ext cx="11936555" cy="1694329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25.030.08.245.0009.5.029  Execução de Emendas Parlamentares para a Assistência Social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355320"/>
              </p:ext>
            </p:extLst>
          </p:nvPr>
        </p:nvGraphicFramePr>
        <p:xfrm>
          <a:off x="98564" y="1694330"/>
          <a:ext cx="12021718" cy="4497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6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1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0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505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7070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65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SUBVENÇÕES SOCIAIS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1600 - </a:t>
                      </a:r>
                      <a:r>
                        <a:rPr lang="pt-BR" sz="1100" dirty="0"/>
                        <a:t>Emenda Individual Impositiva -  Dep. </a:t>
                      </a:r>
                      <a:r>
                        <a:rPr lang="pt-BR" sz="1100" dirty="0" err="1"/>
                        <a:t>Luisa</a:t>
                      </a:r>
                      <a:r>
                        <a:rPr lang="pt-BR" sz="1100" dirty="0"/>
                        <a:t> </a:t>
                      </a:r>
                      <a:r>
                        <a:rPr lang="pt-BR" sz="1100" dirty="0" err="1"/>
                        <a:t>Canziani</a:t>
                      </a:r>
                      <a:endParaRPr lang="pt-BR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1601 - </a:t>
                      </a:r>
                      <a:r>
                        <a:rPr lang="pt-BR" sz="1100" dirty="0"/>
                        <a:t>Emenda Individual Impositiva -  Dep. Luciano Ducci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1602 - </a:t>
                      </a:r>
                      <a:r>
                        <a:rPr lang="pt-BR" sz="1100" dirty="0"/>
                        <a:t>Emenda Individual Impositiva -  Dep. </a:t>
                      </a:r>
                      <a:r>
                        <a:rPr lang="pt-BR" sz="1100" dirty="0" err="1"/>
                        <a:t>Luisa</a:t>
                      </a:r>
                      <a:r>
                        <a:rPr lang="pt-BR" sz="1100" dirty="0"/>
                        <a:t> </a:t>
                      </a:r>
                      <a:r>
                        <a:rPr lang="pt-BR" sz="1100" dirty="0" err="1"/>
                        <a:t>Canziani</a:t>
                      </a:r>
                      <a:endParaRPr lang="pt-BR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1603 - </a:t>
                      </a:r>
                      <a:r>
                        <a:rPr lang="pt-BR" sz="1100" dirty="0"/>
                        <a:t>Emenda Individual Impositiva -  Dep. Luiz Carlos Hauly</a:t>
                      </a:r>
                    </a:p>
                    <a:p>
                      <a:r>
                        <a:rPr lang="pt-BR" dirty="0"/>
                        <a:t>1604 </a:t>
                      </a:r>
                      <a:r>
                        <a:rPr lang="pt-BR" sz="1800" dirty="0"/>
                        <a:t>- </a:t>
                      </a:r>
                      <a:r>
                        <a:rPr lang="pt-BR" sz="1100" dirty="0"/>
                        <a:t>Emenda Individual Impositiva -  Dep. Luiz Carlos Hauly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1622 </a:t>
                      </a:r>
                      <a:r>
                        <a:rPr lang="pt-BR" sz="1100" dirty="0"/>
                        <a:t>- Emenda Individual Impositiva -  Dep. Luiz Carlos Hauly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R$100.000,00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R$ 6.870,31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R$ 53.151,40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R$ 140.000,00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R$ 1.554,19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R$ 100.000,00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Casa do Caminho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MMA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ONG Viver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Irmãs de </a:t>
                      </a:r>
                      <a:r>
                        <a:rPr lang="pt-BR" sz="1400" dirty="0" err="1"/>
                        <a:t>Betania</a:t>
                      </a:r>
                      <a:endParaRPr lang="pt-BR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PIO XII – Casa de Apoio Madre </a:t>
                      </a:r>
                      <a:r>
                        <a:rPr lang="pt-BR" sz="1400" dirty="0" err="1"/>
                        <a:t>Leônia</a:t>
                      </a:r>
                      <a:endParaRPr lang="pt-BR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Casa do Bom Samaritano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002185">
                <a:tc>
                  <a:txBody>
                    <a:bodyPr/>
                    <a:lstStyle/>
                    <a:p>
                      <a:r>
                        <a:rPr lang="pt-BR" dirty="0"/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655</a:t>
                      </a:r>
                      <a:r>
                        <a:rPr lang="pt-BR" sz="1200" dirty="0"/>
                        <a:t> - Emenda Individual Impositiva - Deputado </a:t>
                      </a:r>
                      <a:r>
                        <a:rPr lang="pt-BR" sz="1200" dirty="0" err="1"/>
                        <a:t>Antonio</a:t>
                      </a:r>
                      <a:r>
                        <a:rPr lang="pt-BR" sz="1200" dirty="0"/>
                        <a:t> </a:t>
                      </a:r>
                      <a:r>
                        <a:rPr lang="pt-BR" sz="1200" dirty="0" err="1"/>
                        <a:t>Wandscheer</a:t>
                      </a:r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R$ 1.182,72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/>
                        <a:t>Kit Lanches para a DPSB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FE66169-6358-8A4D-592A-19626BBC53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19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468824-6717-43F9-20CF-D6570E6E1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4695"/>
            <a:ext cx="12192000" cy="1779551"/>
          </a:xfrm>
        </p:spPr>
        <p:txBody>
          <a:bodyPr>
            <a:noAutofit/>
          </a:bodyPr>
          <a:lstStyle/>
          <a:p>
            <a:pPr algn="ctr"/>
            <a:r>
              <a:rPr lang="pt-BR" sz="4000" dirty="0"/>
              <a:t>25.030.08.244.0009.6.016  Manutenção e ampliação da Proteção Social Básica</a:t>
            </a:r>
            <a:br>
              <a:rPr lang="pt-BR" sz="4000" dirty="0"/>
            </a:br>
            <a:endParaRPr lang="pt-BR" sz="4000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A3D1E46-A9C3-E302-20B6-D8781EF33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5773" y="2538663"/>
            <a:ext cx="9709393" cy="4054642"/>
          </a:xfrm>
        </p:spPr>
        <p:txBody>
          <a:bodyPr>
            <a:normAutofit/>
          </a:bodyPr>
          <a:lstStyle/>
          <a:p>
            <a:pPr algn="just"/>
            <a:r>
              <a:rPr lang="pt-BR" sz="3600" dirty="0">
                <a:sym typeface="Calibri"/>
              </a:rPr>
              <a:t>Nesta ação se concentram todos os recursos destinados à garantia das ofertas de serviços, programas e projetos da Proteção Social Básica, sendo  a manutenção dos serviços e também o cofinanciamento da Rede.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901625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25.030.08.244.0009.6.016  Manutenção e ampliação da Proteção Social Básica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423036A-C84A-03A9-3709-342550A62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957989"/>
              </p:ext>
            </p:extLst>
          </p:nvPr>
        </p:nvGraphicFramePr>
        <p:xfrm>
          <a:off x="127722" y="1414508"/>
          <a:ext cx="11936555" cy="4659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8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9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PAGAMENTO PESSOAL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599</a:t>
                      </a:r>
                      <a:r>
                        <a:rPr lang="pt-BR" sz="1200" dirty="0"/>
                        <a:t> - Piso Único de Assistência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R$ 9.557,85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Pessoal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95968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599</a:t>
                      </a:r>
                      <a:r>
                        <a:rPr lang="pt-BR" sz="1200" dirty="0"/>
                        <a:t> - Piso Único de Assistência Social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R$ 6.208.400,41</a:t>
                      </a:r>
                    </a:p>
                    <a:p>
                      <a:r>
                        <a:rPr lang="pt-BR" dirty="0"/>
                        <a:t>R$ 385.726,46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R$ 334.902,69</a:t>
                      </a:r>
                    </a:p>
                    <a:p>
                      <a:r>
                        <a:rPr lang="pt-BR" dirty="0"/>
                        <a:t>R$ 201.670,11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r>
                        <a:rPr lang="pt-BR" sz="1800" dirty="0"/>
                        <a:t>Repasse para OSC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R$ 20.272,93</a:t>
                      </a:r>
                    </a:p>
                    <a:p>
                      <a:r>
                        <a:rPr lang="pt-BR" dirty="0"/>
                        <a:t>R$ 80.995,59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R$ 208.929,41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R$ 140.325,17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002695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73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468824-6717-43F9-20CF-D6570E6E1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21" y="771144"/>
            <a:ext cx="9877837" cy="3370767"/>
          </a:xfrm>
        </p:spPr>
        <p:txBody>
          <a:bodyPr>
            <a:normAutofit/>
          </a:bodyPr>
          <a:lstStyle/>
          <a:p>
            <a:r>
              <a:rPr lang="pt-BR" sz="7200" b="1" dirty="0"/>
              <a:t>O QUE É ORÇAMENTO PÚBLICO?</a:t>
            </a:r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A3D1E46-A9C3-E302-20B6-D8781EF33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5774" y="4307305"/>
            <a:ext cx="9052560" cy="2057400"/>
          </a:xfrm>
        </p:spPr>
        <p:txBody>
          <a:bodyPr>
            <a:normAutofit/>
          </a:bodyPr>
          <a:lstStyle/>
          <a:p>
            <a:r>
              <a:rPr lang="pt-BR" sz="2800" dirty="0"/>
              <a:t>“[...] instrumento de planejamento que estima as receitas que o Governo espera arrecadar ao longo do próximo ano e, com base nelas, autoriza um limite de gastos a ser realizado com tais recursos.” </a:t>
            </a:r>
          </a:p>
          <a:p>
            <a:endParaRPr lang="pt-BR" sz="28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E905D2D-9DA0-8CC2-B6FE-5FFBD027C17D}"/>
              </a:ext>
            </a:extLst>
          </p:cNvPr>
          <p:cNvSpPr txBox="1"/>
          <p:nvPr/>
        </p:nvSpPr>
        <p:spPr>
          <a:xfrm>
            <a:off x="0" y="6550223"/>
            <a:ext cx="5668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/>
              <a:t>Cartilha Orçamento Cidadão 2018 - Londrina</a:t>
            </a:r>
          </a:p>
        </p:txBody>
      </p:sp>
    </p:spTree>
    <p:extLst>
      <p:ext uri="{BB962C8B-B14F-4D97-AF65-F5344CB8AC3E}">
        <p14:creationId xmlns:p14="http://schemas.microsoft.com/office/powerpoint/2010/main" val="3965923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25.030.08.244.0009.6.016  Manutenção e ampliação da Proteção Social Básica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AF89F2B7-4334-5E76-0D62-68790997C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712010"/>
              </p:ext>
            </p:extLst>
          </p:nvPr>
        </p:nvGraphicFramePr>
        <p:xfrm>
          <a:off x="127722" y="1332132"/>
          <a:ext cx="11936555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2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3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84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616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R$ 160.733,39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R$ 55.903,58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Serviços de Energia Elétrica, Serviços de Água e Esgoto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49541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R$ 107.708,04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R$ 16.428,82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13994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R$ 450,00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98295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R$ 755,60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Pagamentos Retroativos reajuste de produtos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74276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44.50.42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AUXÍLIOS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R$ 80.000,00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Repasse para as </a:t>
                      </a:r>
                      <a:r>
                        <a:rPr lang="pt-BR" sz="1200" dirty="0" err="1">
                          <a:latin typeface="+mn-lt"/>
                        </a:rPr>
                        <a:t>OSC’s</a:t>
                      </a:r>
                      <a:r>
                        <a:rPr lang="pt-BR" sz="1200" dirty="0">
                          <a:latin typeface="+mn-lt"/>
                        </a:rPr>
                        <a:t> – Capital Clube das Mães unidas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921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94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468824-6717-43F9-20CF-D6570E6E1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4695"/>
            <a:ext cx="12192000" cy="1779551"/>
          </a:xfrm>
        </p:spPr>
        <p:txBody>
          <a:bodyPr>
            <a:noAutofit/>
          </a:bodyPr>
          <a:lstStyle/>
          <a:p>
            <a:pPr algn="ctr"/>
            <a:r>
              <a:rPr lang="pt-BR" sz="4000" dirty="0"/>
              <a:t>25.030.08.244.0009.6.017  Manutenção e ampliação da Proteção Social Especial</a:t>
            </a:r>
            <a:br>
              <a:rPr lang="pt-BR" sz="4000" dirty="0"/>
            </a:br>
            <a:endParaRPr lang="pt-BR" sz="4000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A3D1E46-A9C3-E302-20B6-D8781EF33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5773" y="2538663"/>
            <a:ext cx="9709393" cy="4054642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3600" dirty="0">
                <a:sym typeface="Calibri"/>
              </a:rPr>
              <a:t>Nesta ação se concentram todos os recursos destinados à garantia das ofertas de serviços, programas e projetos da Proteção Social Especial, sendo  a manutenção das unidades dos CREAS, Centro Pop, Serviço de Abordagem Social, Serviço de Acolhimento Familiar e também o cofinanciamento da Rede.</a:t>
            </a:r>
            <a:endParaRPr lang="pt-BR" sz="3600" dirty="0"/>
          </a:p>
          <a:p>
            <a:pPr algn="just"/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701824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25.030.08.244.0009.6.017  Manutenção e ampliação da Proteção Social especial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423036A-C84A-03A9-3709-342550A62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368208"/>
              </p:ext>
            </p:extLst>
          </p:nvPr>
        </p:nvGraphicFramePr>
        <p:xfrm>
          <a:off x="127722" y="1423471"/>
          <a:ext cx="11936555" cy="4444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18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9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599 - </a:t>
                      </a:r>
                      <a:r>
                        <a:rPr lang="pt-BR" sz="1200" dirty="0"/>
                        <a:t>Piso Único de Assistência Social </a:t>
                      </a:r>
                    </a:p>
                    <a:p>
                      <a:r>
                        <a:rPr lang="pt-BR" sz="1800" dirty="0"/>
                        <a:t>823, 8823, 8843 </a:t>
                      </a:r>
                      <a:r>
                        <a:rPr lang="pt-BR" sz="1200" dirty="0"/>
                        <a:t>– Fontes FEAS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639 </a:t>
                      </a:r>
                      <a:r>
                        <a:rPr lang="pt-BR" sz="1200" dirty="0"/>
                        <a:t>- INCENTIVO A RESIDÊNCIA INCLUSIVA</a:t>
                      </a:r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da Proteção Especial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R$ 7.798.497,72</a:t>
                      </a:r>
                    </a:p>
                    <a:p>
                      <a:r>
                        <a:rPr lang="pt-BR" dirty="0"/>
                        <a:t>R$ 276.782,69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sz="1800" dirty="0"/>
                        <a:t>R$ 77.841,02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R$ 101.534,11</a:t>
                      </a:r>
                    </a:p>
                    <a:p>
                      <a:endParaRPr lang="pt-BR" sz="1200" dirty="0"/>
                    </a:p>
                    <a:p>
                      <a:r>
                        <a:rPr lang="pt-BR" dirty="0"/>
                        <a:t>R$ 595.142,53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Repasse para OSC</a:t>
                      </a:r>
                      <a:endParaRPr lang="pt-BR" sz="1600" dirty="0"/>
                    </a:p>
                    <a:p>
                      <a:endParaRPr lang="pt-BR" sz="2000" dirty="0"/>
                    </a:p>
                    <a:p>
                      <a:endParaRPr lang="pt-BR" sz="1200" dirty="0"/>
                    </a:p>
                    <a:p>
                      <a:endParaRPr lang="pt-BR" sz="1400" dirty="0"/>
                    </a:p>
                    <a:p>
                      <a:endParaRPr lang="pt-BR" sz="1600" dirty="0"/>
                    </a:p>
                    <a:p>
                      <a:r>
                        <a:rPr lang="pt-BR" sz="1200" dirty="0"/>
                        <a:t>Associação Flávia Cristina</a:t>
                      </a:r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da Proteção Especial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R$ 685,61</a:t>
                      </a:r>
                    </a:p>
                    <a:p>
                      <a:r>
                        <a:rPr lang="pt-BR" dirty="0"/>
                        <a:t>R$ 111.497,99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941 - </a:t>
                      </a:r>
                      <a:r>
                        <a:rPr lang="pt-BR" sz="1200" dirty="0"/>
                        <a:t>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R$ 147.013,51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R$ 102.130,25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002695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52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25.030.08.244.0009.6.017  Manutenção e ampliação da Proteção Social especial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37B08ACA-C029-A844-5115-411D29531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619721"/>
              </p:ext>
            </p:extLst>
          </p:nvPr>
        </p:nvGraphicFramePr>
        <p:xfrm>
          <a:off x="119980" y="1502306"/>
          <a:ext cx="1195204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4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66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8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R$ 12.825,78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R$ 134.836,49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84133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– PJURÍDICA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sz="1200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R$ 32.237,91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R$ 24.468,48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57287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R$ 56,67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26590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R$ 241,46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Pagamentos Retroativos reajuste de produtos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385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525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31" y="0"/>
            <a:ext cx="3021106" cy="1513356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6F85435A-E5EB-FA1A-3670-F407F786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8000" dirty="0"/>
              <a:t>Demonstrativos de Parcelas Pagas pelo MDS – Recurso federal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3613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9"/>
            <a:ext cx="11887200" cy="1609344"/>
          </a:xfrm>
        </p:spPr>
        <p:txBody>
          <a:bodyPr>
            <a:normAutofit/>
          </a:bodyPr>
          <a:lstStyle/>
          <a:p>
            <a:r>
              <a:rPr lang="pt-BR" dirty="0"/>
              <a:t>Bloco da Proteção Social Especial de Média Complexidade – R$ 692.427,23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68402C4-E675-63EE-A0FB-F2A569158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6" y="1715530"/>
            <a:ext cx="4751294" cy="507585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BA5DD31-A225-F132-449B-613EED0E2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878" y="1715796"/>
            <a:ext cx="4804424" cy="507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38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9"/>
            <a:ext cx="11887200" cy="1609344"/>
          </a:xfrm>
        </p:spPr>
        <p:txBody>
          <a:bodyPr/>
          <a:lstStyle/>
          <a:p>
            <a:r>
              <a:rPr lang="pt-BR" dirty="0"/>
              <a:t>Bloco da Proteção Social básica – </a:t>
            </a:r>
            <a:br>
              <a:rPr lang="pt-BR" dirty="0"/>
            </a:br>
            <a:r>
              <a:rPr lang="pt-BR" dirty="0"/>
              <a:t>R$ 427.729,97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3133BA4-F062-C278-33F3-370E7CC3F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566" y="2157526"/>
            <a:ext cx="7795163" cy="369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53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9"/>
            <a:ext cx="11887200" cy="1609344"/>
          </a:xfrm>
        </p:spPr>
        <p:txBody>
          <a:bodyPr>
            <a:normAutofit fontScale="90000"/>
          </a:bodyPr>
          <a:lstStyle/>
          <a:p>
            <a:r>
              <a:rPr lang="pt-BR" dirty="0"/>
              <a:t>Bloco da gestão do programa bolsa família e do cadastro único – R$ 355.295,29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1DD5559-EFC6-1178-6CBA-4545A67AE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984" y="2453944"/>
            <a:ext cx="8046032" cy="236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51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8"/>
            <a:ext cx="11887200" cy="3164003"/>
          </a:xfrm>
        </p:spPr>
        <p:txBody>
          <a:bodyPr>
            <a:normAutofit/>
          </a:bodyPr>
          <a:lstStyle/>
          <a:p>
            <a:pPr algn="ctr"/>
            <a:r>
              <a:rPr lang="pt-BR" dirty="0"/>
              <a:t>PROGRAMA DE FORTALECIMENTO EMERGENCIAL DO ATENDIMENTO DO CADASTRO UNICO NO SUAS - PROCAD-SUAS – R$ 140.757,27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EDDBC60-DB17-6848-EDAD-F4349DA2B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95" y="3839649"/>
            <a:ext cx="9001010" cy="90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8965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31" y="0"/>
            <a:ext cx="3021106" cy="1513356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6F85435A-E5EB-FA1A-3670-F407F786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8000" dirty="0"/>
              <a:t>Demonstrativos de Parcelas Pagas pelo Estado do Paraná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3010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BDAE56A6-4060-6D83-48AF-845C54E57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188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B68BAA9-181C-3F4B-7988-17F3A3AEA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411030"/>
              </p:ext>
            </p:extLst>
          </p:nvPr>
        </p:nvGraphicFramePr>
        <p:xfrm>
          <a:off x="304800" y="1300868"/>
          <a:ext cx="11424356" cy="269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4356">
                  <a:extLst>
                    <a:ext uri="{9D8B030D-6E8A-4147-A177-3AD203B41FA5}">
                      <a16:colId xmlns:a16="http://schemas.microsoft.com/office/drawing/2014/main" val="885387451"/>
                    </a:ext>
                  </a:extLst>
                </a:gridCol>
              </a:tblGrid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REPASSE: 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Piso Único de Assistência Social - PAS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3304976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DO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948.000,00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055380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TIPO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Continuado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9595527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SITUAÇÃO: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Vigente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836560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DELIBERAÇÃO: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CEAS 59/2023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566132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FONTE: 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4828092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Recebemos no 2º Quadrimestre de 2025 – o valor de R$ 237.000,00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842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2052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1" y="864345"/>
            <a:ext cx="10058400" cy="49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9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CF4F6F-0395-05A7-3E48-2A167F8BB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258" y="484632"/>
            <a:ext cx="10058400" cy="1609344"/>
          </a:xfrm>
        </p:spPr>
        <p:txBody>
          <a:bodyPr/>
          <a:lstStyle/>
          <a:p>
            <a:r>
              <a:rPr lang="pt-BR" sz="4800" b="1" dirty="0"/>
              <a:t>CLASSIFICAÇÃO POR NATUREZA DA DESPESA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20D9A2-2728-A637-951F-4E8DF473C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80" y="2121408"/>
            <a:ext cx="11940956" cy="4251960"/>
          </a:xfrm>
        </p:spPr>
        <p:txBody>
          <a:bodyPr>
            <a:normAutofit fontScale="92500" lnSpcReduction="20000"/>
          </a:bodyPr>
          <a:lstStyle/>
          <a:p>
            <a:r>
              <a:rPr lang="pt-BR" b="1" dirty="0"/>
              <a:t>O que é?</a:t>
            </a:r>
          </a:p>
          <a:p>
            <a:pPr marL="0" indent="0">
              <a:buNone/>
            </a:pPr>
            <a:r>
              <a:rPr lang="pt-BR" dirty="0"/>
              <a:t>É a forma de organizar os gastos públicos conforme suas características </a:t>
            </a:r>
            <a:r>
              <a:rPr lang="pt-BR" b="1" dirty="0"/>
              <a:t>econômicas e contábeis</a:t>
            </a:r>
            <a:r>
              <a:rPr lang="pt-BR" dirty="0"/>
              <a:t>.</a:t>
            </a:r>
            <a:br>
              <a:rPr lang="pt-BR" dirty="0"/>
            </a:br>
            <a:r>
              <a:rPr lang="pt-BR" dirty="0"/>
              <a:t>Ela mostra </a:t>
            </a:r>
            <a:r>
              <a:rPr lang="pt-BR" b="1" dirty="0"/>
              <a:t>o que será gasto</a:t>
            </a:r>
            <a:r>
              <a:rPr lang="pt-BR" dirty="0"/>
              <a:t> e </a:t>
            </a:r>
            <a:r>
              <a:rPr lang="pt-BR" b="1" dirty="0"/>
              <a:t>de que forma</a:t>
            </a:r>
            <a:r>
              <a:rPr lang="pt-BR" dirty="0"/>
              <a:t> os recursos serão aplicados.</a:t>
            </a:r>
          </a:p>
          <a:p>
            <a:r>
              <a:rPr lang="pt-BR" b="1" dirty="0"/>
              <a:t>Estrutura da Natureza da Despesa</a:t>
            </a:r>
          </a:p>
          <a:p>
            <a:pPr marL="0" indent="0">
              <a:buNone/>
            </a:pPr>
            <a:r>
              <a:rPr lang="pt-BR" dirty="0"/>
              <a:t>A classificação segue um </a:t>
            </a:r>
            <a:r>
              <a:rPr lang="pt-BR" b="1" dirty="0"/>
              <a:t>código numérico de 8 dígitos</a:t>
            </a:r>
            <a:r>
              <a:rPr lang="pt-BR" dirty="0"/>
              <a:t>:</a:t>
            </a:r>
          </a:p>
          <a:p>
            <a:pPr marL="0" indent="0">
              <a:buNone/>
            </a:pPr>
            <a:r>
              <a:rPr lang="pt-BR" dirty="0"/>
              <a:t>Categoria Econômica (1 dígito) + Grupo de Natureza (1 dígito) + Modalidade de Aplicação (2 dígitos) + Elemento de Despesa (2 dígitos) + (Opcional: Desdobramento/ND detalhado)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Exemplo: </a:t>
            </a:r>
            <a:r>
              <a:rPr lang="pt-BR" b="1" dirty="0"/>
              <a:t>3.3.90.39</a:t>
            </a:r>
            <a:endParaRPr lang="pt-BR" dirty="0"/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3 → Despesa Corrente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3 → Outras Despesas Correntes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90 → Modalidade de Aplicação direta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39 → Serviços de Terceiros – Pessoa Jurídica</a:t>
            </a:r>
          </a:p>
          <a:p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028846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CF4F6F-0395-05A7-3E48-2A167F8BB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416" y="-145060"/>
            <a:ext cx="10058400" cy="1609344"/>
          </a:xfrm>
        </p:spPr>
        <p:txBody>
          <a:bodyPr>
            <a:normAutofit/>
          </a:bodyPr>
          <a:lstStyle/>
          <a:p>
            <a:r>
              <a:rPr lang="pt-BR" sz="3200" b="1" dirty="0"/>
              <a:t>CLASSIFICAÇÃO POR NATUREZA DA DESPESA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20D9A2-2728-A637-951F-4E8DF473C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80" y="1110304"/>
            <a:ext cx="11940956" cy="5650992"/>
          </a:xfrm>
        </p:spPr>
        <p:txBody>
          <a:bodyPr>
            <a:normAutofit/>
          </a:bodyPr>
          <a:lstStyle/>
          <a:p>
            <a:r>
              <a:rPr lang="pt-BR" b="1" dirty="0"/>
              <a:t>Componentes</a:t>
            </a:r>
          </a:p>
          <a:p>
            <a:pPr marL="0" indent="0">
              <a:buNone/>
            </a:pPr>
            <a:r>
              <a:rPr lang="pt-BR" b="1" dirty="0"/>
              <a:t>🔹 Categoria Econômica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b="1" dirty="0"/>
              <a:t>3</a:t>
            </a:r>
            <a:r>
              <a:rPr lang="pt-BR" dirty="0"/>
              <a:t> – Despesas Correntes (manutenção do Estado)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b="1" dirty="0"/>
              <a:t>4</a:t>
            </a:r>
            <a:r>
              <a:rPr lang="pt-BR" dirty="0"/>
              <a:t> – Despesas de Capital (investimentos, obras, amortização da dívida)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b="1" dirty="0"/>
              <a:t>🔹 Grupo de Natureza da Despesa (GND)</a:t>
            </a:r>
          </a:p>
          <a:p>
            <a:pPr marL="0" indent="0">
              <a:buNone/>
            </a:pPr>
            <a:r>
              <a:rPr lang="pt-BR" dirty="0"/>
              <a:t>Exemplos: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1 – Pessoal e Encargos Sociais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2 – Juros e Encargos da Dívida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3 – Outras Despesas Correntes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4 – Investimentos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5 – Inversões Financeiras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6 – Amortização da Dívida</a:t>
            </a:r>
          </a:p>
          <a:p>
            <a:pPr marL="0" indent="0">
              <a:buNone/>
            </a:pP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185621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CF4F6F-0395-05A7-3E48-2A167F8BB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416" y="-145060"/>
            <a:ext cx="10058400" cy="1609344"/>
          </a:xfrm>
        </p:spPr>
        <p:txBody>
          <a:bodyPr>
            <a:normAutofit/>
          </a:bodyPr>
          <a:lstStyle/>
          <a:p>
            <a:r>
              <a:rPr lang="pt-BR" sz="3200" b="1" dirty="0"/>
              <a:t>CLASSIFICAÇÃO POR NATUREZA DA DESPESA</a:t>
            </a:r>
            <a:endParaRPr lang="pt-BR" sz="32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20D9A2-2728-A637-951F-4E8DF473C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80" y="1110304"/>
            <a:ext cx="11940956" cy="56509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🔹 Modalidade de Aplicação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Indica se o gasto é realizado </a:t>
            </a:r>
            <a:r>
              <a:rPr lang="pt-BR" b="1" dirty="0"/>
              <a:t>diretamente</a:t>
            </a:r>
            <a:r>
              <a:rPr lang="pt-BR" dirty="0"/>
              <a:t> pelo órgão ou </a:t>
            </a:r>
            <a:r>
              <a:rPr lang="pt-BR" b="1" dirty="0"/>
              <a:t>indiretamente</a:t>
            </a:r>
            <a:r>
              <a:rPr lang="pt-BR" dirty="0"/>
              <a:t> (ex.: transferências, convênios).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b="1" dirty="0"/>
              <a:t>🔹 Elemento de Despesa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Especifica o objeto do gasto.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/>
              <a:t>Ex.: 30 – Material de Consumo; 39 – Serviços de Terceiros – PJ; 52 – Equipamentos e Material Permanente.</a:t>
            </a:r>
          </a:p>
          <a:p>
            <a:endParaRPr lang="pt-BR" b="1" dirty="0"/>
          </a:p>
          <a:p>
            <a:r>
              <a:rPr lang="pt-BR" dirty="0"/>
              <a:t>A </a:t>
            </a:r>
            <a:r>
              <a:rPr lang="pt-BR" b="1" dirty="0"/>
              <a:t>Classificação por Natureza da Despesa</a:t>
            </a:r>
            <a:r>
              <a:rPr lang="pt-BR" dirty="0"/>
              <a:t> detalha os gastos públicos desde o nível mais amplo (corrente/capital) até o mais específico (elemento de despesa), garantindo clareza, padronização e transparência.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4043112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10377272" y="129839"/>
            <a:ext cx="142680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000" b="1" dirty="0"/>
              <a:t>FONTES</a:t>
            </a:r>
            <a:endParaRPr lang="pt-BR" sz="3000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542253" y="1547264"/>
            <a:ext cx="3447856" cy="4365163"/>
          </a:xfrm>
          <a:prstGeom prst="roundRect">
            <a:avLst/>
          </a:prstGeom>
          <a:solidFill>
            <a:srgbClr val="8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“FONTE DE RECURSO É UM CÓDIGO NUMÉRICO QUE  VINCULA A ORIGEM DE RECURSOS A SUA APLICAÇÃO.”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16070" y="6291242"/>
            <a:ext cx="5668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/>
              <a:t>Cartilha Orçamento Cidadão 2018 - Londrina</a:t>
            </a:r>
          </a:p>
        </p:txBody>
      </p:sp>
      <p:sp>
        <p:nvSpPr>
          <p:cNvPr id="9" name="Chave esquerda 8"/>
          <p:cNvSpPr/>
          <p:nvPr/>
        </p:nvSpPr>
        <p:spPr>
          <a:xfrm>
            <a:off x="4645220" y="1683325"/>
            <a:ext cx="1039091" cy="4209300"/>
          </a:xfrm>
          <a:prstGeom prst="leftBrace">
            <a:avLst>
              <a:gd name="adj1" fmla="val 60333"/>
              <a:gd name="adj2" fmla="val 50000"/>
            </a:avLst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243399" y="1610587"/>
            <a:ext cx="5560673" cy="2244440"/>
          </a:xfrm>
          <a:prstGeom prst="round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000" b="1" dirty="0"/>
              <a:t>FONTE LIVRE:</a:t>
            </a:r>
          </a:p>
          <a:p>
            <a:pPr algn="ctr"/>
            <a:r>
              <a:rPr lang="pt-BR" dirty="0"/>
              <a:t>Recursos do município. “Geralmente, são utilizados para o pagamento das despesas de custeio, contrapartidas de convênio, pagamento de dívidas e investimentos. A fonte livre pode ser utilizada para atender a quaisquer finalidades.”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6243399" y="4074215"/>
            <a:ext cx="5560673" cy="1818410"/>
          </a:xfrm>
          <a:prstGeom prst="round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FONTES VINCULADAS:</a:t>
            </a:r>
          </a:p>
          <a:p>
            <a:pPr algn="ctr"/>
            <a:r>
              <a:rPr lang="pt-BR" sz="2000" dirty="0"/>
              <a:t>“receitas vinculadas, que só podem ser aplicadas em despesas vinculadas, ou seja, para qual ela foi criada.”</a:t>
            </a:r>
          </a:p>
        </p:txBody>
      </p:sp>
    </p:spTree>
    <p:extLst>
      <p:ext uri="{BB962C8B-B14F-4D97-AF65-F5344CB8AC3E}">
        <p14:creationId xmlns:p14="http://schemas.microsoft.com/office/powerpoint/2010/main" val="2852774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3826F-023E-E8E9-ACA1-F57CBC764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FASES DA DESPESA PÚBLICA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4540E0-8E79-C1AC-FB32-15F2E5AD8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hlinkClick r:id="rId2"/>
              </a:rPr>
              <a:t>https://www.youtube.com/watch?v=ZcqgaEjJ7Aw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497E45D-0A36-E33A-32AF-9864C5C2E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111" y="2771155"/>
            <a:ext cx="7493801" cy="370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059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3548501" y="252326"/>
            <a:ext cx="7168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PRESTAÇÃO DE CONTAS: FMAS</a:t>
            </a: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6BF0132C-DF24-6BB3-FD11-5F0D0FFA8143}"/>
              </a:ext>
            </a:extLst>
          </p:cNvPr>
          <p:cNvGrpSpPr/>
          <p:nvPr/>
        </p:nvGrpSpPr>
        <p:grpSpPr>
          <a:xfrm>
            <a:off x="119981" y="3352799"/>
            <a:ext cx="11928584" cy="1667436"/>
            <a:chOff x="681816" y="3352799"/>
            <a:chExt cx="8051581" cy="1072056"/>
          </a:xfrm>
        </p:grpSpPr>
        <p:sp>
          <p:nvSpPr>
            <p:cNvPr id="14" name="Retângulo de cantos arredondados 13"/>
            <p:cNvSpPr/>
            <p:nvPr/>
          </p:nvSpPr>
          <p:spPr>
            <a:xfrm>
              <a:off x="681816" y="3405351"/>
              <a:ext cx="2238703" cy="1019504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dirty="0"/>
                <a:t>Unidade 010 </a:t>
              </a:r>
            </a:p>
            <a:p>
              <a:pPr algn="ctr"/>
              <a:r>
                <a:rPr lang="pt-BR" sz="2400" dirty="0"/>
                <a:t>Coordenação Geral / SMAS</a:t>
              </a:r>
            </a:p>
            <a:p>
              <a:pPr algn="ctr"/>
              <a:endParaRPr lang="pt-BR" sz="2400" dirty="0"/>
            </a:p>
          </p:txBody>
        </p:sp>
        <p:sp>
          <p:nvSpPr>
            <p:cNvPr id="15" name="Retângulo de cantos arredondados 14"/>
            <p:cNvSpPr/>
            <p:nvPr/>
          </p:nvSpPr>
          <p:spPr>
            <a:xfrm>
              <a:off x="3597752" y="3358055"/>
              <a:ext cx="2238703" cy="1019504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000" dirty="0"/>
                <a:t>Unidade 020 </a:t>
              </a:r>
            </a:p>
            <a:p>
              <a:pPr algn="ctr"/>
              <a:r>
                <a:rPr lang="pt-BR" sz="2000" dirty="0"/>
                <a:t>Fundo Municipal dos Direitos da Criança e do Adolescente / FMDCA</a:t>
              </a:r>
            </a:p>
          </p:txBody>
        </p:sp>
        <p:sp>
          <p:nvSpPr>
            <p:cNvPr id="16" name="Retângulo de cantos arredondados 15"/>
            <p:cNvSpPr/>
            <p:nvPr/>
          </p:nvSpPr>
          <p:spPr>
            <a:xfrm>
              <a:off x="6494694" y="3352799"/>
              <a:ext cx="2238703" cy="1019504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400" dirty="0"/>
                <a:t>Unidade 030 </a:t>
              </a:r>
            </a:p>
            <a:p>
              <a:pPr algn="ctr"/>
              <a:r>
                <a:rPr lang="pt-BR" sz="2400" dirty="0"/>
                <a:t>Fundo Municipal de Assistência Social / FMAS</a:t>
              </a:r>
            </a:p>
          </p:txBody>
        </p:sp>
        <p:sp>
          <p:nvSpPr>
            <p:cNvPr id="17" name="Mais 16"/>
            <p:cNvSpPr/>
            <p:nvPr/>
          </p:nvSpPr>
          <p:spPr>
            <a:xfrm>
              <a:off x="3004938" y="3678621"/>
              <a:ext cx="525517" cy="557048"/>
            </a:xfrm>
            <a:prstGeom prst="mathPlus">
              <a:avLst/>
            </a:prstGeom>
            <a:solidFill>
              <a:srgbClr val="9E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Mais 17"/>
            <p:cNvSpPr/>
            <p:nvPr/>
          </p:nvSpPr>
          <p:spPr>
            <a:xfrm>
              <a:off x="5911736" y="3641833"/>
              <a:ext cx="525517" cy="557048"/>
            </a:xfrm>
            <a:prstGeom prst="mathPlus">
              <a:avLst/>
            </a:prstGeom>
            <a:solidFill>
              <a:srgbClr val="9E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9" name="Retângulo 18"/>
          <p:cNvSpPr/>
          <p:nvPr/>
        </p:nvSpPr>
        <p:spPr>
          <a:xfrm>
            <a:off x="1618593" y="2322786"/>
            <a:ext cx="8586952" cy="72521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Órgão: 25 – SECRETARIA MUNICIPAL DE ASSISTÊNCIA SOCIAL</a:t>
            </a:r>
          </a:p>
        </p:txBody>
      </p:sp>
    </p:spTree>
    <p:extLst>
      <p:ext uri="{BB962C8B-B14F-4D97-AF65-F5344CB8AC3E}">
        <p14:creationId xmlns:p14="http://schemas.microsoft.com/office/powerpoint/2010/main" val="2488968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ira">
  <a:themeElements>
    <a:clrScheme name="Tipo de Madeira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Tipo de Madeira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i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Tipo de Madeira</Template>
  <TotalTime>5994</TotalTime>
  <Words>1856</Words>
  <Application>Microsoft Office PowerPoint</Application>
  <PresentationFormat>Widescreen</PresentationFormat>
  <Paragraphs>379</Paragraphs>
  <Slides>31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7" baseType="lpstr">
      <vt:lpstr>Arial</vt:lpstr>
      <vt:lpstr>Bookman Old Style</vt:lpstr>
      <vt:lpstr>Calibri</vt:lpstr>
      <vt:lpstr>Century Gothic</vt:lpstr>
      <vt:lpstr>Wingdings</vt:lpstr>
      <vt:lpstr>Tipo de Madeira</vt:lpstr>
      <vt:lpstr>Apresentação do PowerPoint</vt:lpstr>
      <vt:lpstr>O QUE É ORÇAMENTO PÚBLICO?</vt:lpstr>
      <vt:lpstr>Apresentação do PowerPoint</vt:lpstr>
      <vt:lpstr>CLASSIFICAÇÃO POR NATUREZA DA DESPESA</vt:lpstr>
      <vt:lpstr>CLASSIFICAÇÃO POR NATUREZA DA DESPESA</vt:lpstr>
      <vt:lpstr>CLASSIFICAÇÃO POR NATUREZA DA DESPESA</vt:lpstr>
      <vt:lpstr>Apresentação do PowerPoint</vt:lpstr>
      <vt:lpstr>FASES DA DESPESA PÚBLICA</vt:lpstr>
      <vt:lpstr>Apresentação do PowerPoint</vt:lpstr>
      <vt:lpstr>Apresentação do PowerPoint</vt:lpstr>
      <vt:lpstr>25.030.08.122.0009.5.014  Estruturação para o exercício do Controle Social no SUAS</vt:lpstr>
      <vt:lpstr>25.030.08.122.0009.6.020  Fomento ao exercício do Controle Social e à participação no SUAS</vt:lpstr>
      <vt:lpstr>25.030.08.122.0009.6.038  Bloco de Gestão do Programa Bolsa Família e Cadastro Único</vt:lpstr>
      <vt:lpstr>25.030.08.122.0009.5013 - Estruturação da Proteção Social e da Gestão no SUAS – FMAS</vt:lpstr>
      <vt:lpstr>25.030.08.244.0009.6.018  Manutenção e ampliação dos benefícios e transferência de renda no SUAS </vt:lpstr>
      <vt:lpstr>25.030.08.244.0009.6.018  Manutenção e ampliação dos benefícios e transferência de renda no SUAS</vt:lpstr>
      <vt:lpstr>25.030.08.245.0009.5.029  Execução de Emendas Parlamentares para a Assistência Social</vt:lpstr>
      <vt:lpstr>25.030.08.244.0009.6.016  Manutenção e ampliação da Proteção Social Básica </vt:lpstr>
      <vt:lpstr>25.030.08.244.0009.6.016  Manutenção e ampliação da Proteção Social Básica</vt:lpstr>
      <vt:lpstr>25.030.08.244.0009.6.016  Manutenção e ampliação da Proteção Social Básica</vt:lpstr>
      <vt:lpstr>25.030.08.244.0009.6.017  Manutenção e ampliação da Proteção Social Especial </vt:lpstr>
      <vt:lpstr>25.030.08.244.0009.6.017  Manutenção e ampliação da Proteção Social especial</vt:lpstr>
      <vt:lpstr>25.030.08.244.0009.6.017  Manutenção e ampliação da Proteção Social especial</vt:lpstr>
      <vt:lpstr>Demonstrativos de Parcelas Pagas pelo MDS – Recurso federal</vt:lpstr>
      <vt:lpstr>Bloco da Proteção Social Especial de Média Complexidade – R$ 692.427,23</vt:lpstr>
      <vt:lpstr>Bloco da Proteção Social básica –  R$ 427.729,97</vt:lpstr>
      <vt:lpstr>Bloco da gestão do programa bolsa família e do cadastro único – R$ 355.295,29</vt:lpstr>
      <vt:lpstr>PROGRAMA DE FORTALECIMENTO EMERGENCIAL DO ATENDIMENTO DO CADASTRO UNICO NO SUAS - PROCAD-SUAS – R$ 140.757,27</vt:lpstr>
      <vt:lpstr>Demonstrativos de Parcelas Pagas pelo Estado do Paraná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Débora Campos Pereira</dc:creator>
  <cp:lastModifiedBy>Debora Campos Pereira - matr 14.919-5</cp:lastModifiedBy>
  <cp:revision>419</cp:revision>
  <cp:lastPrinted>2020-02-06T19:09:13Z</cp:lastPrinted>
  <dcterms:created xsi:type="dcterms:W3CDTF">2018-02-21T14:37:52Z</dcterms:created>
  <dcterms:modified xsi:type="dcterms:W3CDTF">2025-09-24T15:45:25Z</dcterms:modified>
</cp:coreProperties>
</file>