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media/image8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9"/>
  </p:notesMasterIdLst>
  <p:handoutMasterIdLst>
    <p:handoutMasterId r:id="rId20"/>
  </p:handoutMasterIdLst>
  <p:sldIdLst>
    <p:sldId id="275" r:id="rId2"/>
    <p:sldId id="352" r:id="rId3"/>
    <p:sldId id="353" r:id="rId4"/>
    <p:sldId id="354" r:id="rId5"/>
    <p:sldId id="364" r:id="rId6"/>
    <p:sldId id="355" r:id="rId7"/>
    <p:sldId id="356" r:id="rId8"/>
    <p:sldId id="357" r:id="rId9"/>
    <p:sldId id="358" r:id="rId10"/>
    <p:sldId id="359" r:id="rId11"/>
    <p:sldId id="292" r:id="rId12"/>
    <p:sldId id="360" r:id="rId13"/>
    <p:sldId id="361" r:id="rId14"/>
    <p:sldId id="362" r:id="rId15"/>
    <p:sldId id="363" r:id="rId16"/>
    <p:sldId id="341" r:id="rId17"/>
    <p:sldId id="291" r:id="rId18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oa Campos Pereira matr 149195" initials="DCPm1" lastIdx="6" clrIdx="0">
    <p:extLst>
      <p:ext uri="{19B8F6BF-5375-455C-9EA6-DF929625EA0E}">
        <p15:presenceInfo xmlns:p15="http://schemas.microsoft.com/office/powerpoint/2012/main" userId="S-1-5-21-2000478354-1935655697-682003330-186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000"/>
    <a:srgbClr val="A1B7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7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8F722-45AA-4DDC-8D51-9D881FB7BAEA}" type="datetimeFigureOut">
              <a:rPr lang="pt-BR" smtClean="0"/>
              <a:pPr/>
              <a:t>27/05/2026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0C8B7-6BDA-405C-B3ED-5975D380D91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304071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DBEED-F636-4E2E-A8E0-C0977E343986}" type="datetimeFigureOut">
              <a:rPr lang="pt-BR" smtClean="0"/>
              <a:t>27/05/2026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711A5-B446-41AB-B036-39BF620567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821385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8752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9988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1129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26651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23145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5442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0834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88411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6626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27/05/2026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69798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27/05/2026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013069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27/05/2026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578624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27/05/2026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063477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1F3C-43C6-4299-8289-518A13757C33}" type="datetime1">
              <a:rPr lang="pt-BR" smtClean="0"/>
              <a:t>27/05/2026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679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97E4-0F90-41C9-B1EA-6CCD5C7A5451}" type="datetime1">
              <a:rPr lang="pt-BR" smtClean="0"/>
              <a:t>27/05/2026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270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72280-6898-4923-84BC-73BACC4D1E92}" type="datetime1">
              <a:rPr lang="pt-BR" smtClean="0"/>
              <a:t>27/05/2026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5254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27/05/2026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6993271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27/05/2026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5777334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E8D5165-4F78-485D-97A4-CA4EF0EB2879}" type="datetime1">
              <a:rPr lang="pt-BR" smtClean="0"/>
              <a:t>27/05/2026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8890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F6B71-D7A8-4B00-B1B1-14B63E8D1412}" type="datetime1">
              <a:rPr lang="pt-BR" smtClean="0"/>
              <a:t>27/05/2026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5988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F207B8E-7973-4609-B9C3-516F1CFF59BC}" type="datetime1">
              <a:rPr lang="pt-BR" smtClean="0"/>
              <a:t>27/05/2026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02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92" y="4376950"/>
            <a:ext cx="3576844" cy="1791740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923366" y="1387782"/>
            <a:ext cx="10219763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/>
              <a:t>Prestação de Contas do</a:t>
            </a:r>
          </a:p>
          <a:p>
            <a:pPr algn="ctr"/>
            <a:r>
              <a:rPr lang="pt-BR" sz="4000" b="1" dirty="0"/>
              <a:t>Fundo Municipal de Assistência Social</a:t>
            </a:r>
          </a:p>
          <a:p>
            <a:pPr algn="ctr"/>
            <a:endParaRPr lang="pt-BR" sz="4000" b="1" dirty="0"/>
          </a:p>
          <a:p>
            <a:pPr algn="ctr"/>
            <a:r>
              <a:rPr lang="pt-BR" sz="4000" b="1" dirty="0"/>
              <a:t>1º quadrimestre 2026</a:t>
            </a:r>
          </a:p>
          <a:p>
            <a:pPr algn="ctr"/>
            <a:r>
              <a:rPr lang="pt-BR" sz="2800" b="1" dirty="0"/>
              <a:t>01/01/2026 à 30/04/2026</a:t>
            </a:r>
            <a:endParaRPr lang="pt-BR" sz="4000" b="1" dirty="0"/>
          </a:p>
          <a:p>
            <a:pPr algn="ctr"/>
            <a:endParaRPr lang="pt-BR" sz="3600" dirty="0"/>
          </a:p>
          <a:p>
            <a:pPr algn="ctr"/>
            <a:endParaRPr lang="pt-BR" sz="3600" dirty="0"/>
          </a:p>
          <a:p>
            <a:pPr algn="ctr"/>
            <a:endParaRPr lang="pt-BR" sz="3600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8D1FECB3-A4AC-48A6-B0A2-95A483F63F1B}"/>
              </a:ext>
            </a:extLst>
          </p:cNvPr>
          <p:cNvSpPr/>
          <p:nvPr/>
        </p:nvSpPr>
        <p:spPr>
          <a:xfrm>
            <a:off x="-10391" y="0"/>
            <a:ext cx="12202391" cy="5600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6003"/>
            <a:ext cx="11681061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25.030.08.244.0009.6.017  Manutenção e ampliação da Proteção Social Especial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904BADF-4589-37E4-D70F-39C6AAAD9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37B08ACA-C029-A844-5115-411D295315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622596"/>
              </p:ext>
            </p:extLst>
          </p:nvPr>
        </p:nvGraphicFramePr>
        <p:xfrm>
          <a:off x="119980" y="1579537"/>
          <a:ext cx="11952040" cy="4170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03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32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66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587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Elemento</a:t>
                      </a:r>
                      <a:r>
                        <a:rPr lang="pt-BR" baseline="0" dirty="0">
                          <a:latin typeface="+mn-lt"/>
                        </a:rPr>
                        <a:t> de Despesa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Valor</a:t>
                      </a:r>
                      <a:r>
                        <a:rPr lang="pt-BR" baseline="0" dirty="0">
                          <a:latin typeface="+mn-lt"/>
                        </a:rPr>
                        <a:t> Empenhado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OUTROS SERVIÇOS DE TERCEIROS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941 </a:t>
                      </a:r>
                      <a:r>
                        <a:rPr lang="pt-BR" sz="1200" dirty="0"/>
                        <a:t>- Bloco da Proteção Especial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dirty="0"/>
                        <a:t>638</a:t>
                      </a:r>
                      <a:r>
                        <a:rPr lang="pt-BR" sz="1400" dirty="0"/>
                        <a:t> </a:t>
                      </a:r>
                      <a:r>
                        <a:rPr lang="pt-BR" sz="1200" dirty="0"/>
                        <a:t>– Incentivo a Abordagem</a:t>
                      </a:r>
                      <a:endParaRPr lang="pt-B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R$ 91.905,84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R$ 82.124,11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R$8.979,94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u="none" strike="noStrike" dirty="0">
                          <a:effectLst/>
                          <a:latin typeface="+mn-lt"/>
                        </a:rPr>
                        <a:t>Manutenção e Conservação de Bens Imóveis, Oficina, </a:t>
                      </a:r>
                      <a:r>
                        <a:rPr lang="pt-B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Fornecimento de Alimentação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(Kit Lanches), </a:t>
                      </a:r>
                      <a:r>
                        <a:rPr lang="pt-BR" sz="1200" u="none" strike="noStrike" dirty="0">
                          <a:effectLst/>
                          <a:latin typeface="+mn-lt"/>
                        </a:rPr>
                        <a:t>Serviços de Energia Elétrica, Serviços de Água e Esgoto e Serviços de Telecomunicações</a:t>
                      </a:r>
                      <a:endParaRPr lang="pt-BR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7841333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SERVIÇOS DE TECNOLOGIA DA INFORMAÇÃO E COMUNICAÇÃO – PJURÍDICA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941 </a:t>
                      </a:r>
                      <a:r>
                        <a:rPr lang="pt-BR" sz="1200" dirty="0"/>
                        <a:t>- Bloco da Proteção Especial</a:t>
                      </a:r>
                      <a:endParaRPr lang="pt-BR" sz="1200" dirty="0">
                        <a:latin typeface="+mn-lt"/>
                      </a:endParaRPr>
                    </a:p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R$ 20.594,16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R$ 8.427,38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Serviço de Telefonia, Internet e Impressoras-Impressão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572877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OBRIGAÇÕES TRIBUTÁRIAS E CONTRIBUTIVAS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R$ 1.892,20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Encargos previdenciários sobre serviços executados por intermédio de MEI e pagamento de licenciamento anual de 2026 dos veículos.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265904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DESPESAS DE EXERCÍCIOS ANTERIORES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R$ 1.122,40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Pagamentos Retroativos a repactuação.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3854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2525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31" y="0"/>
            <a:ext cx="3021106" cy="1513356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6F85435A-E5EB-FA1A-3670-F407F7866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8000" dirty="0"/>
              <a:t>Demonstrativos de Parcelas Pagas pelo MDS – Recurso federal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03613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0313DB-648D-7DB7-06E8-6CA6C7CF4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4" y="117079"/>
            <a:ext cx="11887200" cy="1609344"/>
          </a:xfrm>
        </p:spPr>
        <p:txBody>
          <a:bodyPr/>
          <a:lstStyle/>
          <a:p>
            <a:r>
              <a:rPr lang="pt-BR" dirty="0"/>
              <a:t>Bloco da Proteção Social Especial de Média Complexidade – R$ 754.640,66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C483366-B51B-FA1E-45BB-02350F361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159" y="1726423"/>
            <a:ext cx="4284118" cy="4848962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B0CF8482-F68D-6676-2517-779703DC15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8616" y="1726423"/>
            <a:ext cx="4290808" cy="484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5384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0313DB-648D-7DB7-06E8-6CA6C7CF4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4" y="117079"/>
            <a:ext cx="11887200" cy="1609344"/>
          </a:xfrm>
        </p:spPr>
        <p:txBody>
          <a:bodyPr/>
          <a:lstStyle/>
          <a:p>
            <a:r>
              <a:rPr lang="pt-BR" dirty="0"/>
              <a:t>Bloco da Proteção Social básica – </a:t>
            </a:r>
            <a:br>
              <a:rPr lang="pt-BR" dirty="0"/>
            </a:br>
            <a:r>
              <a:rPr lang="pt-BR" dirty="0"/>
              <a:t>R$ 486.312,81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CA99433-4A9F-13AC-F5B1-65A2CBA243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904" y="1726423"/>
            <a:ext cx="8342142" cy="437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0539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0313DB-648D-7DB7-06E8-6CA6C7CF4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4" y="117079"/>
            <a:ext cx="11887200" cy="1609344"/>
          </a:xfrm>
        </p:spPr>
        <p:txBody>
          <a:bodyPr>
            <a:normAutofit/>
          </a:bodyPr>
          <a:lstStyle/>
          <a:p>
            <a:r>
              <a:rPr lang="pt-BR" dirty="0"/>
              <a:t>Bloco da gestão do programa bolsa família e do cadastro único – R$ 305.754,65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EB29600-7B93-13D9-BD84-A069D9148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031" y="2224245"/>
            <a:ext cx="9613938" cy="240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519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31" y="0"/>
            <a:ext cx="3021106" cy="1513356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6F85435A-E5EB-FA1A-3670-F407F7866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8000" dirty="0"/>
              <a:t>Demonstrativos de Parcelas Pagas pelo Estado do Paraná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93010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54250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EB68BAA9-181C-3F4B-7988-17F3A3AEA3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569453"/>
              </p:ext>
            </p:extLst>
          </p:nvPr>
        </p:nvGraphicFramePr>
        <p:xfrm>
          <a:off x="304800" y="1300868"/>
          <a:ext cx="11424356" cy="2695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24356">
                  <a:extLst>
                    <a:ext uri="{9D8B030D-6E8A-4147-A177-3AD203B41FA5}">
                      <a16:colId xmlns:a16="http://schemas.microsoft.com/office/drawing/2014/main" val="885387451"/>
                    </a:ext>
                  </a:extLst>
                </a:gridCol>
              </a:tblGrid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REPASSE: </a:t>
                      </a:r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Piso Único de Assistência Social - PAS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53304976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VALOR DO REPASSE: </a:t>
                      </a:r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948.000,00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39055380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TIPO REPASSE: </a:t>
                      </a:r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Continuado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79595527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SITUAÇÃO: </a:t>
                      </a:r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Vigente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98365604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DELIBERAÇÃO: </a:t>
                      </a:r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CEAS 59/2023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5661324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FONTE: </a:t>
                      </a:r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599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54828092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Recebemos o valor de R$ 711.000,00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48426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205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71" y="864345"/>
            <a:ext cx="10058400" cy="492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393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/>
              <a:t>25.030.08.122.0009.6.038  Bloco de Gestão do Programa Bolsa Família e Cadastro Único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4CD3D63-6798-E6B9-200A-D960F8DF7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158991"/>
              </p:ext>
            </p:extLst>
          </p:nvPr>
        </p:nvGraphicFramePr>
        <p:xfrm>
          <a:off x="179245" y="1970827"/>
          <a:ext cx="11936555" cy="1671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9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64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83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29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4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33.50.43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Subvenção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940 </a:t>
                      </a:r>
                      <a:r>
                        <a:rPr lang="pt-BR" sz="1800" dirty="0"/>
                        <a:t>- </a:t>
                      </a:r>
                      <a:r>
                        <a:rPr lang="pt-BR" sz="1200" dirty="0"/>
                        <a:t>Bloco IGD Bolsa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R$ 609.735,30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Repasse para o CEPAS</a:t>
                      </a:r>
                      <a:endParaRPr lang="pt-B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30481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038746DD-AECE-0065-5FC9-7AD1FE999E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337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/>
              <a:t>25.030.08.244.0009.5013 - </a:t>
            </a:r>
            <a:r>
              <a:rPr lang="pt-BR" sz="4000" dirty="0">
                <a:sym typeface="Calibri"/>
              </a:rPr>
              <a:t>Estruturação da Proteção Social e da Gestão no SUAS – FMAS</a:t>
            </a:r>
            <a:endParaRPr lang="pt-BR" sz="4000" dirty="0"/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4CD3D63-6798-E6B9-200A-D960F8DF7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666323"/>
              </p:ext>
            </p:extLst>
          </p:nvPr>
        </p:nvGraphicFramePr>
        <p:xfrm>
          <a:off x="179245" y="1970827"/>
          <a:ext cx="11936555" cy="1671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58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70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56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48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4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44.90.52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EQUIPAMENTOS E MATERIAL PERMANENTE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R$ 19.078,14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Contrapartida para a compra dos veículos para a DPSB com recurso da Emenda</a:t>
                      </a:r>
                      <a:endParaRPr lang="pt-B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30481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FD9CD570-822F-17CA-D4EB-B49834CD64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909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/>
              <a:t>25.030.08.244.0009.6.018  Manutenção e ampliação dos benefícios e transferência de renda no SUAS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4CD3D63-6798-E6B9-200A-D960F8DF7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044466"/>
              </p:ext>
            </p:extLst>
          </p:nvPr>
        </p:nvGraphicFramePr>
        <p:xfrm>
          <a:off x="158202" y="1661559"/>
          <a:ext cx="11936555" cy="4655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75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39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81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709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4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12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33.90.32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MATERIAL, BEM OU SERVIÇO PARA DISTRIBUIÇÃO GRATUITA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R$ 6.462,00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Restaurante Popular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6415574"/>
                  </a:ext>
                </a:extLst>
              </a:tr>
              <a:tr h="9112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33.90.33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PASSAGENS E DESPESAS COM LOCOMOÇÃO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R$ 72.689,90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Passagens Rodoviárias Centro POP e Cartões Transportes para usuários</a:t>
                      </a:r>
                      <a:endParaRPr lang="pt-BR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30481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33.90.48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OUTROS AUXÍLIOS FINANCEIROS A PESSOAS FÍSICAS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R$ 6.340.838,00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PMTR / AUX. NATALIDADE - R$ 3.771.756,00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BENEFÍCIO EVENTUAL - R$ 1.623.680,00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GUARDA SUBSÍDIADA - R$ 83.490,00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FAMÍLIA ACOLHEDORA - R$ 112.332,00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CARTÃO BEE - R$ 749.580,00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95326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r>
                        <a:rPr lang="pt-BR" dirty="0"/>
                        <a:t>33.91.39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OUTROS SERVIÇOS DE TERCEIROS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R$ 935.000,00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Empenho Global - Auxílio Funeral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20568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457FEC11-6268-30A7-7EAC-DE779649F2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761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7F8351-9823-E899-4376-B3FCE93AF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508D3D-6EC1-107E-0E71-11EE31F69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/>
              <a:t>25.030.08.244.0009.6.018  Manutenção e ampliação dos benefícios e transferência de renda no SUAS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D9370A97-EDA3-C7AE-24A4-D708892448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556265"/>
              </p:ext>
            </p:extLst>
          </p:nvPr>
        </p:nvGraphicFramePr>
        <p:xfrm>
          <a:off x="127721" y="3554367"/>
          <a:ext cx="11936555" cy="16737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75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39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81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709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4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33.90.48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OUTROS AUXÍLIOS FINANCEIROS A PESSOAS FÍSICAS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R$ 3.831.719,50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PMTR / AUX. NATALIDADE - R$ 2.364.250,00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BENEFÍCIO EVENTUAL - R$ 906.906,00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GUARDA SUBSÍDIADA - R$ 96.449,50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FAMÍLIA ACOLHEDORA – R$ 103.744,00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CARTÃO BEE - R$ 360.370,00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95326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6ABB74D1-2232-A1AE-E2E6-6F2E8D1A2B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1AA26737-ADC4-C7A0-4F26-360CC7D620EE}"/>
              </a:ext>
            </a:extLst>
          </p:cNvPr>
          <p:cNvSpPr txBox="1">
            <a:spLocks/>
          </p:cNvSpPr>
          <p:nvPr/>
        </p:nvSpPr>
        <p:spPr>
          <a:xfrm>
            <a:off x="1066799" y="1737360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dirty="0"/>
              <a:t>25.030. 08.246.0009.6040  Gestão dos Programas de transferência de Renda</a:t>
            </a:r>
          </a:p>
        </p:txBody>
      </p:sp>
    </p:spTree>
    <p:extLst>
      <p:ext uri="{BB962C8B-B14F-4D97-AF65-F5344CB8AC3E}">
        <p14:creationId xmlns:p14="http://schemas.microsoft.com/office/powerpoint/2010/main" val="99716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477" y="0"/>
            <a:ext cx="11681061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25.030.08.245.0009.5.029  Execução de Emendas Parlamentares para a Assistência Social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4CD3D63-6798-E6B9-200A-D960F8DF7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868941"/>
              </p:ext>
            </p:extLst>
          </p:nvPr>
        </p:nvGraphicFramePr>
        <p:xfrm>
          <a:off x="130477" y="1678219"/>
          <a:ext cx="11936555" cy="3868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9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64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83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29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4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33.50.43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SUBVENÇÕES SOCIAIS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1660 </a:t>
                      </a:r>
                      <a:r>
                        <a:rPr lang="pt-BR" sz="1800" dirty="0"/>
                        <a:t>- </a:t>
                      </a:r>
                      <a:r>
                        <a:rPr lang="pt-BR" sz="1200" dirty="0"/>
                        <a:t>Emenda -  Deputada Carol </a:t>
                      </a:r>
                      <a:r>
                        <a:rPr lang="pt-BR" sz="1200" dirty="0" err="1"/>
                        <a:t>Dartora</a:t>
                      </a:r>
                      <a:r>
                        <a:rPr lang="pt-BR" sz="1200" dirty="0"/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1661 </a:t>
                      </a:r>
                      <a:r>
                        <a:rPr lang="pt-BR" sz="1200" dirty="0"/>
                        <a:t>– Emenda -  Deputada </a:t>
                      </a:r>
                      <a:r>
                        <a:rPr lang="pt-BR" sz="1200" dirty="0" err="1"/>
                        <a:t>Luisa</a:t>
                      </a:r>
                      <a:r>
                        <a:rPr lang="pt-BR" sz="1200" dirty="0"/>
                        <a:t> Canziani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R$ 50.000,00</a:t>
                      </a:r>
                    </a:p>
                    <a:p>
                      <a:endParaRPr lang="pt-BR" dirty="0"/>
                    </a:p>
                    <a:p>
                      <a:endParaRPr lang="pt-BR" dirty="0"/>
                    </a:p>
                    <a:p>
                      <a:r>
                        <a:rPr lang="pt-BR" dirty="0"/>
                        <a:t>R$130.000,00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Termo de Fomento – Guarda Mirim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6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Termo de Fomento – Ass. Flávia Cristina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30481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r>
                        <a:rPr lang="pt-BR" dirty="0"/>
                        <a:t>44.90.52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EQUIPAMENTOS E MATERIAL PERMANENTE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1616</a:t>
                      </a:r>
                      <a:r>
                        <a:rPr lang="pt-BR" sz="1200" dirty="0"/>
                        <a:t> - Emenda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R$ 460.421,86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Compra de 5 veículos destinados aos Centros de Referência de Assistência Social (CRAS) Centro A, Centro B, Norte A, Norte B e Leste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95326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4FE66169-6358-8A4D-592A-19626BBC53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619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6003"/>
            <a:ext cx="11681061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25.030.08.244.0009.6.016  Manutenção e ampliação da Proteção Social Básica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C423036A-C84A-03A9-3709-342550A62F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139069"/>
              </p:ext>
            </p:extLst>
          </p:nvPr>
        </p:nvGraphicFramePr>
        <p:xfrm>
          <a:off x="127722" y="1493341"/>
          <a:ext cx="11936555" cy="416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5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61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218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395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7533">
                <a:tc>
                  <a:txBody>
                    <a:bodyPr/>
                    <a:lstStyle/>
                    <a:p>
                      <a:r>
                        <a:rPr lang="pt-BR" dirty="0"/>
                        <a:t>31.90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PAGAMENTO PESSOAL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R$ 675,81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Pessoal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959684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33.50.43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SUBVENÇÃO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R$ 5.622.697,76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33.90.30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MATERIAL DE CONSUMO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R$ 62.670,42</a:t>
                      </a:r>
                    </a:p>
                    <a:p>
                      <a:r>
                        <a:rPr lang="pt-BR" dirty="0"/>
                        <a:t>R$ 16.403,07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Gás, Gêneros Alimentícios, Material de Expediente, Material para Manutenção de Bens Imóveis e Veículos, Pneus, Material de Limpeza, entre outros.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629083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LOCAÇÃO DE MÃO-DE-OBRA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934 </a:t>
                      </a:r>
                      <a:r>
                        <a:rPr lang="pt-BR" sz="1800" dirty="0"/>
                        <a:t>- </a:t>
                      </a:r>
                      <a:r>
                        <a:rPr lang="pt-BR" sz="1400" dirty="0"/>
                        <a:t>Bloco Proteção Social Básica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R$ 206.973,82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R$ 68.008,49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Serviço de Limpeza e Copeira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002695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OUTROS SERVIÇOS DE TERCEIROS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R$ 116.244,17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R$ 82.304,75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u="none" strike="noStrike" dirty="0">
                          <a:effectLst/>
                          <a:latin typeface="+mn-lt"/>
                        </a:rPr>
                        <a:t>Manutenção e Conservação de Bens Imóveis, Oficina,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pt-BR" sz="1200" u="none" strike="noStrike" dirty="0">
                          <a:effectLst/>
                          <a:latin typeface="+mn-lt"/>
                        </a:rPr>
                        <a:t>Serviços de Energia Elétrica, Serviços de Água e Esgoto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027030"/>
                  </a:ext>
                </a:extLst>
              </a:tr>
            </a:tbl>
          </a:graphicData>
        </a:graphic>
      </p:graphicFrame>
      <p:pic>
        <p:nvPicPr>
          <p:cNvPr id="5" name="Imagem 4">
            <a:extLst>
              <a:ext uri="{FF2B5EF4-FFF2-40B4-BE49-F238E27FC236}">
                <a16:creationId xmlns:a16="http://schemas.microsoft.com/office/drawing/2014/main" id="{0904BADF-4589-37E4-D70F-39C6AAAD9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73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6003"/>
            <a:ext cx="11681061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25.030.08.244.0009.6.016  Manutenção e ampliação da Proteção Social Básica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904BADF-4589-37E4-D70F-39C6AAAD9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AF89F2B7-4334-5E76-0D62-68790997C0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022051"/>
              </p:ext>
            </p:extLst>
          </p:nvPr>
        </p:nvGraphicFramePr>
        <p:xfrm>
          <a:off x="127722" y="1688748"/>
          <a:ext cx="11936555" cy="27989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2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7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89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839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SERVIÇOS DE TECNOLOGIA DA INFORMAÇÃO E COMUNICAÇÃO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R$ 76.151,31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R$ 4.846,59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Serviço de Telefonia, Internet e Impressoras-Impressão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139948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OBRIGAÇÕES TRIBUTÁRIAS E CONTRIBUTIVAS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R$ 4.572,13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Encargos previdenciários sobre serviços executados por intermédio de MEI e pagamento de licenciamento anual de 2026 dos veículos.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982955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DESPESAS DE EXERCÍCIOS ANTERIORES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R$ 260,00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Pagamentos Retroativos a repactuação.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474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2694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6003"/>
            <a:ext cx="11681061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25.030.08.244.0009.6.017  Manutenção e ampliação da Proteção Social Especial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C423036A-C84A-03A9-3709-342550A62F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155136"/>
              </p:ext>
            </p:extLst>
          </p:nvPr>
        </p:nvGraphicFramePr>
        <p:xfrm>
          <a:off x="127722" y="1572326"/>
          <a:ext cx="11936555" cy="38352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5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61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218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395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33.50.43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SUBVENÇÃO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599 - </a:t>
                      </a:r>
                      <a:r>
                        <a:rPr lang="pt-BR" sz="1200" dirty="0"/>
                        <a:t>Piso Único de Assistência Social </a:t>
                      </a:r>
                      <a:endParaRPr lang="pt-BR" dirty="0"/>
                    </a:p>
                    <a:p>
                      <a:r>
                        <a:rPr lang="pt-BR" dirty="0"/>
                        <a:t>941 </a:t>
                      </a:r>
                      <a:r>
                        <a:rPr lang="pt-BR" sz="1800" dirty="0"/>
                        <a:t>- </a:t>
                      </a:r>
                      <a:r>
                        <a:rPr lang="pt-BR" sz="1200" dirty="0"/>
                        <a:t>Bloco da Proteção Especial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R$ 5.057.471,96</a:t>
                      </a:r>
                    </a:p>
                    <a:p>
                      <a:r>
                        <a:rPr lang="pt-BR" dirty="0"/>
                        <a:t>R$ 243.696,00</a:t>
                      </a:r>
                    </a:p>
                    <a:p>
                      <a:r>
                        <a:rPr lang="pt-BR" dirty="0"/>
                        <a:t>R$ 472.510,11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2000" dirty="0"/>
                    </a:p>
                    <a:p>
                      <a:endParaRPr lang="pt-BR" sz="1200" dirty="0"/>
                    </a:p>
                    <a:p>
                      <a:endParaRPr lang="pt-B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33.90.30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MATERIAL DE CONSUMO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941 </a:t>
                      </a:r>
                      <a:r>
                        <a:rPr lang="pt-BR" sz="1800" dirty="0"/>
                        <a:t>- </a:t>
                      </a:r>
                      <a:r>
                        <a:rPr lang="pt-BR" sz="1200" dirty="0"/>
                        <a:t>Bloco da Proteção Especial</a:t>
                      </a:r>
                    </a:p>
                    <a:p>
                      <a:r>
                        <a:rPr lang="pt-BR" sz="1800" dirty="0"/>
                        <a:t>638</a:t>
                      </a:r>
                      <a:r>
                        <a:rPr lang="pt-BR" sz="1200" dirty="0"/>
                        <a:t> – Incentivo a Abordagem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R$ 13.881,84</a:t>
                      </a:r>
                    </a:p>
                    <a:p>
                      <a:r>
                        <a:rPr lang="pt-BR" dirty="0"/>
                        <a:t>R$ 17.784,55</a:t>
                      </a:r>
                    </a:p>
                    <a:p>
                      <a:r>
                        <a:rPr lang="pt-BR" dirty="0"/>
                        <a:t>R$ 459,32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Gás, Gêneros Alimentícios, Material de Expediente, Material para Manutenção de Bens Imóveis e Veículos, Pneus, Material de Limpeza, entre outros.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629083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33.90.33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PASSAGENS E DESPESAS COM LOCOMOÇÃO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638</a:t>
                      </a:r>
                      <a:r>
                        <a:rPr lang="pt-BR" sz="1200" dirty="0"/>
                        <a:t> – Incentivo a Abordagem</a:t>
                      </a:r>
                    </a:p>
                    <a:p>
                      <a:endParaRPr lang="pt-B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R$ 16.002,00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Passagens para usuários do SEAS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495112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LOCAÇÃO DE MÃO-DE-OBRA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941 - </a:t>
                      </a:r>
                      <a:r>
                        <a:rPr lang="pt-BR" sz="1200" dirty="0"/>
                        <a:t>Bloco da Proteção Especial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dirty="0"/>
                        <a:t>638</a:t>
                      </a:r>
                      <a:r>
                        <a:rPr lang="pt-BR" sz="1400" dirty="0"/>
                        <a:t> </a:t>
                      </a:r>
                      <a:r>
                        <a:rPr lang="pt-BR" sz="1200" dirty="0"/>
                        <a:t>– Incentivo a Abordagem</a:t>
                      </a:r>
                      <a:endParaRPr lang="pt-B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R$ 145.841,92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R$ 40.370,52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R$ 12.365,18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Serviço de Limpeza e Copeira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002695"/>
                  </a:ext>
                </a:extLst>
              </a:tr>
            </a:tbl>
          </a:graphicData>
        </a:graphic>
      </p:graphicFrame>
      <p:pic>
        <p:nvPicPr>
          <p:cNvPr id="5" name="Imagem 4">
            <a:extLst>
              <a:ext uri="{FF2B5EF4-FFF2-40B4-BE49-F238E27FC236}">
                <a16:creationId xmlns:a16="http://schemas.microsoft.com/office/drawing/2014/main" id="{0904BADF-4589-37E4-D70F-39C6AAAD9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25240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iva">
  <a:themeElements>
    <a:clrScheme name="Retrospectiva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5636</TotalTime>
  <Words>962</Words>
  <Application>Microsoft Office PowerPoint</Application>
  <PresentationFormat>Widescreen</PresentationFormat>
  <Paragraphs>226</Paragraphs>
  <Slides>17</Slides>
  <Notes>9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Retrospectiva</vt:lpstr>
      <vt:lpstr>Apresentação do PowerPoint</vt:lpstr>
      <vt:lpstr>25.030.08.122.0009.6.038  Bloco de Gestão do Programa Bolsa Família e Cadastro Único</vt:lpstr>
      <vt:lpstr>25.030.08.244.0009.5013 - Estruturação da Proteção Social e da Gestão no SUAS – FMAS</vt:lpstr>
      <vt:lpstr>25.030.08.244.0009.6.018  Manutenção e ampliação dos benefícios e transferência de renda no SUAS</vt:lpstr>
      <vt:lpstr>25.030.08.244.0009.6.018  Manutenção e ampliação dos benefícios e transferência de renda no SUAS</vt:lpstr>
      <vt:lpstr>25.030.08.245.0009.5.029  Execução de Emendas Parlamentares para a Assistência Social</vt:lpstr>
      <vt:lpstr>25.030.08.244.0009.6.016  Manutenção e ampliação da Proteção Social Básica</vt:lpstr>
      <vt:lpstr>25.030.08.244.0009.6.016  Manutenção e ampliação da Proteção Social Básica</vt:lpstr>
      <vt:lpstr>25.030.08.244.0009.6.017  Manutenção e ampliação da Proteção Social Especial</vt:lpstr>
      <vt:lpstr>25.030.08.244.0009.6.017  Manutenção e ampliação da Proteção Social Especial</vt:lpstr>
      <vt:lpstr>Demonstrativos de Parcelas Pagas pelo MDS – Recurso federal</vt:lpstr>
      <vt:lpstr>Bloco da Proteção Social Especial de Média Complexidade – R$ 754.640,66</vt:lpstr>
      <vt:lpstr>Bloco da Proteção Social básica –  R$ 486.312,81</vt:lpstr>
      <vt:lpstr>Bloco da gestão do programa bolsa família e do cadastro único – R$ 305.754,65</vt:lpstr>
      <vt:lpstr>Demonstrativos de Parcelas Pagas pelo Estado do Paraná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Provável Superávit Recursos Externos</dc:title>
  <dc:creator>Débora Campos Pereira</dc:creator>
  <cp:lastModifiedBy>Selma Renata Souto - matr 15.775-9</cp:lastModifiedBy>
  <cp:revision>407</cp:revision>
  <cp:lastPrinted>2020-02-06T19:09:13Z</cp:lastPrinted>
  <dcterms:created xsi:type="dcterms:W3CDTF">2018-02-21T14:37:52Z</dcterms:created>
  <dcterms:modified xsi:type="dcterms:W3CDTF">2026-05-27T15:31:55Z</dcterms:modified>
</cp:coreProperties>
</file>