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handoutMasterIdLst>
    <p:handoutMasterId r:id="rId20"/>
  </p:handoutMasterIdLst>
  <p:sldIdLst>
    <p:sldId id="275" r:id="rId2"/>
    <p:sldId id="352" r:id="rId3"/>
    <p:sldId id="353" r:id="rId4"/>
    <p:sldId id="354" r:id="rId5"/>
    <p:sldId id="364" r:id="rId6"/>
    <p:sldId id="355" r:id="rId7"/>
    <p:sldId id="356" r:id="rId8"/>
    <p:sldId id="357" r:id="rId9"/>
    <p:sldId id="358" r:id="rId10"/>
    <p:sldId id="359" r:id="rId11"/>
    <p:sldId id="292" r:id="rId12"/>
    <p:sldId id="360" r:id="rId13"/>
    <p:sldId id="361" r:id="rId14"/>
    <p:sldId id="362" r:id="rId15"/>
    <p:sldId id="363" r:id="rId16"/>
    <p:sldId id="341" r:id="rId17"/>
    <p:sldId id="291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6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27/05/2026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27/05/2026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988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12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665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31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0834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841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979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13069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7862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63477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F3C-43C6-4299-8289-518A13757C33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67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27/05/2026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7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27/05/2026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25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9932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77733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8D5165-4F78-485D-97A4-CA4EF0EB2879}" type="datetime1">
              <a:rPr lang="pt-BR" smtClean="0"/>
              <a:t>27/05/2026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89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6B71-D7A8-4B00-B1B1-14B63E8D1412}" type="datetime1">
              <a:rPr lang="pt-BR" smtClean="0"/>
              <a:t>27/05/2026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98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207B8E-7973-4609-B9C3-516F1CFF59BC}" type="datetime1">
              <a:rPr lang="pt-BR" smtClean="0"/>
              <a:t>27/05/2026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0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92" y="4376950"/>
            <a:ext cx="3576844" cy="179174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23366" y="1387782"/>
            <a:ext cx="1021976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Prestação de Contas do</a:t>
            </a:r>
          </a:p>
          <a:p>
            <a:pPr algn="ctr"/>
            <a:r>
              <a:rPr lang="pt-BR" sz="4000" b="1" dirty="0"/>
              <a:t>Fundo Municipal de Assistência Social</a:t>
            </a:r>
          </a:p>
          <a:p>
            <a:pPr algn="ctr"/>
            <a:endParaRPr lang="pt-BR" sz="4000" b="1" dirty="0"/>
          </a:p>
          <a:p>
            <a:pPr algn="ctr"/>
            <a:r>
              <a:rPr lang="pt-BR" sz="4000" b="1" dirty="0"/>
              <a:t>1º quadrimestre 2026</a:t>
            </a:r>
          </a:p>
          <a:p>
            <a:pPr algn="ctr"/>
            <a:r>
              <a:rPr lang="pt-BR" sz="2800" b="1" dirty="0"/>
              <a:t>01/01/2026 à 30/04/2026</a:t>
            </a:r>
            <a:endParaRPr lang="pt-BR" sz="4000" b="1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  <a:p>
            <a:pPr algn="ctr"/>
            <a:endParaRPr lang="pt-BR" sz="36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25.030.08.244.0009.6.017  Manutenção e ampliação da Proteção Social Especial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7B08ACA-C029-A844-5115-411D29531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622596"/>
              </p:ext>
            </p:extLst>
          </p:nvPr>
        </p:nvGraphicFramePr>
        <p:xfrm>
          <a:off x="119980" y="1579537"/>
          <a:ext cx="11952040" cy="4170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0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638</a:t>
                      </a:r>
                      <a:r>
                        <a:rPr lang="pt-BR" sz="1400" dirty="0"/>
                        <a:t> </a:t>
                      </a:r>
                      <a:r>
                        <a:rPr lang="pt-BR" sz="1200" dirty="0"/>
                        <a:t>– Incentivo a Abordagem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R$ 91.905,84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R$ 82.124,11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R$8.979,94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sz="1200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R$ 20.594,16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R$ 8.427,38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R$ 1.892,20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 e pagamento de licenciamento anual de 2026 dos veículos.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6590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R$ 1.122,40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a repactuação.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8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525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31" y="0"/>
            <a:ext cx="3021106" cy="15133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F85435A-E5EB-FA1A-3670-F407F786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8000" dirty="0"/>
              <a:t>Demonstrativos de Parcelas Pagas pelo MDS – Recurso federal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613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/>
          <a:lstStyle/>
          <a:p>
            <a:r>
              <a:rPr lang="pt-BR" dirty="0"/>
              <a:t>Bloco da Proteção Social Especial de Média Complexidade – R$ 754.640,66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C483366-B51B-FA1E-45BB-02350F361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59" y="1726423"/>
            <a:ext cx="4284118" cy="48489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0CF8482-F68D-6676-2517-779703DC1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616" y="1726423"/>
            <a:ext cx="4290808" cy="484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38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/>
          <a:lstStyle/>
          <a:p>
            <a:r>
              <a:rPr lang="pt-BR" dirty="0"/>
              <a:t>Bloco da Proteção Social básica – </a:t>
            </a:r>
            <a:br>
              <a:rPr lang="pt-BR" dirty="0"/>
            </a:br>
            <a:r>
              <a:rPr lang="pt-BR" dirty="0"/>
              <a:t>R$ 486.312,81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A99433-4A9F-13AC-F5B1-65A2CBA24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904" y="1726423"/>
            <a:ext cx="8342142" cy="437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53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13DB-648D-7DB7-06E8-6CA6C7CF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" y="117079"/>
            <a:ext cx="11887200" cy="1609344"/>
          </a:xfrm>
        </p:spPr>
        <p:txBody>
          <a:bodyPr>
            <a:normAutofit/>
          </a:bodyPr>
          <a:lstStyle/>
          <a:p>
            <a:r>
              <a:rPr lang="pt-BR" dirty="0"/>
              <a:t>Bloco da gestão do programa bolsa família e do cadastro único – R$ 305.754,65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B29600-7B93-13D9-BD84-A069D9148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31" y="2224245"/>
            <a:ext cx="9613938" cy="24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51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31" y="0"/>
            <a:ext cx="3021106" cy="15133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F85435A-E5EB-FA1A-3670-F407F786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8000" dirty="0"/>
              <a:t>Demonstrativos de Parcelas Pagas pelo Estado do Paraná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3010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569453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REPASSE: 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Piso Único de Assistência Social - PAS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 DO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948.000,00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Continuado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Vigente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DELIBERAÇÃO: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CEAS 59/2023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FONTE: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Recebemos o valor de R$ 711.000,00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05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25.030.08.122.0009.6.038  Bloco de Gestão do Programa Bolsa Família e Cadastro Único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58991"/>
              </p:ext>
            </p:extLst>
          </p:nvPr>
        </p:nvGraphicFramePr>
        <p:xfrm>
          <a:off x="179245" y="1970827"/>
          <a:ext cx="11936555" cy="167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R$ 609.735,30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Repasse para o CEPAS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038746DD-AECE-0065-5FC9-7AD1FE999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3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25.030.08.244.0009.5013 -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66323"/>
              </p:ext>
            </p:extLst>
          </p:nvPr>
        </p:nvGraphicFramePr>
        <p:xfrm>
          <a:off x="179245" y="1970827"/>
          <a:ext cx="11936555" cy="167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5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44.90.52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EQUIPAMENTOS E MATERIAL PERMANENTE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R$ 19.078,14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Contrapartida para a compra dos veículos para a DPSB com recurso da Emenda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FD9CD570-822F-17CA-D4EB-B49834CD6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9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25.030.08.244.0009.6.018  Manutenção e ampliação dos benefícios e transferência de renda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044466"/>
              </p:ext>
            </p:extLst>
          </p:nvPr>
        </p:nvGraphicFramePr>
        <p:xfrm>
          <a:off x="158202" y="1661559"/>
          <a:ext cx="11936555" cy="4655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70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R$ 6.462,00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415574"/>
                  </a:ext>
                </a:extLst>
              </a:tr>
              <a:tr h="911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R$ 72.689,90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Passagens Rodoviárias Centro POP e Cartões Transportes para usuários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33.90.48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AUXÍLIOS FINANCEIROS A PESSOAS FÍSICAS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R$ 6.340.838,00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PMTR / AUX. NATALIDADE - R$ 3.771.756,00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BENEFÍCIO EVENTUAL - R$ 1.623.680,00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GUARDA SUBSÍDIADA - R$ 83.490,00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FAMÍLIA ACOLHEDORA - R$ 112.332,00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CARTÃO BEE - R$ 749.580,00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33.91.39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R$ 935.000,00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Empenho Global - Auxílio Funeral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20568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57FEC11-6268-30A7-7EAC-DE779649F2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61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F8351-9823-E899-4376-B3FCE93AF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08D3D-6EC1-107E-0E71-11EE31F69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25.030.08.244.0009.6.018  Manutenção e ampliação dos benefícios e transferência de renda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9370A97-EDA3-C7AE-24A4-D70889244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556265"/>
              </p:ext>
            </p:extLst>
          </p:nvPr>
        </p:nvGraphicFramePr>
        <p:xfrm>
          <a:off x="127721" y="3554367"/>
          <a:ext cx="11936555" cy="167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70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33.90.48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AUXÍLIOS FINANCEIROS A PESSOAS FÍSICAS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R$ 3.831.719,50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PMTR / AUX. NATALIDADE - R$ 2.364.250,00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BENEFÍCIO EVENTUAL - R$ 906.906,00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GUARDA SUBSÍDIADA - R$ 96.449,50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FAMÍLIA ACOLHEDORA – R$ 103.744,00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CARTÃO BEE - R$ 360.370,00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6ABB74D1-2232-A1AE-E2E6-6F2E8D1A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AA26737-ADC4-C7A0-4F26-360CC7D620EE}"/>
              </a:ext>
            </a:extLst>
          </p:cNvPr>
          <p:cNvSpPr txBox="1">
            <a:spLocks/>
          </p:cNvSpPr>
          <p:nvPr/>
        </p:nvSpPr>
        <p:spPr>
          <a:xfrm>
            <a:off x="1066799" y="173736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/>
              <a:t>25.030. 08.246.0009.6040  Gestão dos Programas de transferência de Renda</a:t>
            </a:r>
          </a:p>
        </p:txBody>
      </p:sp>
    </p:spTree>
    <p:extLst>
      <p:ext uri="{BB962C8B-B14F-4D97-AF65-F5344CB8AC3E}">
        <p14:creationId xmlns:p14="http://schemas.microsoft.com/office/powerpoint/2010/main" val="9971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77" y="0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25.030.08.245.0009.5.029  Execução de Emendas Parlamentares para a Assistência Social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68941"/>
              </p:ext>
            </p:extLst>
          </p:nvPr>
        </p:nvGraphicFramePr>
        <p:xfrm>
          <a:off x="130477" y="1678219"/>
          <a:ext cx="11936555" cy="3868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SUBVENÇÕES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1660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Emenda -  Deputada Carol </a:t>
                      </a:r>
                      <a:r>
                        <a:rPr lang="pt-BR" sz="1200" dirty="0" err="1"/>
                        <a:t>Dartora</a:t>
                      </a:r>
                      <a:r>
                        <a:rPr lang="pt-BR" sz="1200" dirty="0"/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1661 </a:t>
                      </a:r>
                      <a:r>
                        <a:rPr lang="pt-BR" sz="1200" dirty="0"/>
                        <a:t>– Emenda -  Deputada </a:t>
                      </a:r>
                      <a:r>
                        <a:rPr lang="pt-BR" sz="1200" dirty="0" err="1"/>
                        <a:t>Luisa</a:t>
                      </a:r>
                      <a:r>
                        <a:rPr lang="pt-BR" sz="1200" dirty="0"/>
                        <a:t> Canziani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R$ 50.000,00</a:t>
                      </a:r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R$130.000,00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Termo de Fomento – Guarda Mirim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Termo de Fomento – Ass. Flávia Cristina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r>
                        <a:rPr lang="pt-BR" dirty="0"/>
                        <a:t>44.90.52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EQUIPAMENTOS E MATERIAL PERMANENTE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1616</a:t>
                      </a:r>
                      <a:r>
                        <a:rPr lang="pt-BR" sz="1200" dirty="0"/>
                        <a:t> - Emenda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R$ 460.421,86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Compra de 5 veículos destinados aos Centros de Referência de Assistência Social (CRAS) Centro A, Centro B, Norte A, Norte B e Leste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FE66169-6358-8A4D-592A-19626BBC53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1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25.030.08.244.0009.6.016  Manutenção e ampliação da Proteção Social Básica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139069"/>
              </p:ext>
            </p:extLst>
          </p:nvPr>
        </p:nvGraphicFramePr>
        <p:xfrm>
          <a:off x="127722" y="1493341"/>
          <a:ext cx="11936555" cy="416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PAGAMENTO PESSOAL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R$ 675,81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Pessoal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5968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R$ 5.622.697,76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R$ 62.670,42</a:t>
                      </a:r>
                    </a:p>
                    <a:p>
                      <a:r>
                        <a:rPr lang="pt-BR" dirty="0"/>
                        <a:t>R$ 16.403,07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800" dirty="0"/>
                        <a:t>- </a:t>
                      </a:r>
                      <a:r>
                        <a:rPr lang="pt-BR" sz="1400" dirty="0"/>
                        <a:t>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R$ 206.973,82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R$ 68.008,49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R$ 116.244,17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R$ 82.304,75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Manutenção e Conservação de Bens Imóveis, Oficina,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Serviços de Energia Elétrica, Serviços de Água e Esgoto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027030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73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25.030.08.244.0009.6.016  Manutenção e ampliação da Proteção Social Básica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F89F2B7-4334-5E76-0D62-68790997C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022051"/>
              </p:ext>
            </p:extLst>
          </p:nvPr>
        </p:nvGraphicFramePr>
        <p:xfrm>
          <a:off x="127722" y="1688748"/>
          <a:ext cx="11936555" cy="2798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2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R$ 76.151,31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R$ 4.846,59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13994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R$ 4.572,13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 e pagamento de licenciamento anual de 2026 dos veículos.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8295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DESPESAS DE EXERCÍCIOS ANTERIORES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R$ 260,00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Pagamentos Retroativos a repactuação.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7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69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03"/>
            <a:ext cx="11681061" cy="1609344"/>
          </a:xfrm>
        </p:spPr>
        <p:txBody>
          <a:bodyPr>
            <a:noAutofit/>
          </a:bodyPr>
          <a:lstStyle/>
          <a:p>
            <a:r>
              <a:rPr lang="pt-BR" sz="4000" dirty="0"/>
              <a:t>25.030.08.244.0009.6.017  Manutenção e ampliação da Proteção Social Especial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423036A-C84A-03A9-3709-342550A62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155136"/>
              </p:ext>
            </p:extLst>
          </p:nvPr>
        </p:nvGraphicFramePr>
        <p:xfrm>
          <a:off x="127722" y="1572326"/>
          <a:ext cx="11936555" cy="3835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9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599 - </a:t>
                      </a:r>
                      <a:r>
                        <a:rPr lang="pt-BR" sz="1200" dirty="0"/>
                        <a:t>Piso Único de Assistência Social </a:t>
                      </a:r>
                      <a:endParaRPr lang="pt-BR" dirty="0"/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R$ 5.057.471,96</a:t>
                      </a:r>
                    </a:p>
                    <a:p>
                      <a:r>
                        <a:rPr lang="pt-BR" dirty="0"/>
                        <a:t>R$ 243.696,00</a:t>
                      </a:r>
                    </a:p>
                    <a:p>
                      <a:r>
                        <a:rPr lang="pt-BR" dirty="0"/>
                        <a:t>R$ 472.510,11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  <a:p>
                      <a:endParaRPr lang="pt-BR" sz="1200" dirty="0"/>
                    </a:p>
                    <a:p>
                      <a:endParaRPr lang="pt-B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800" dirty="0"/>
                        <a:t>- </a:t>
                      </a:r>
                      <a:r>
                        <a:rPr lang="pt-BR" sz="1200" dirty="0"/>
                        <a:t>Bloco da Proteção Especial</a:t>
                      </a:r>
                    </a:p>
                    <a:p>
                      <a:r>
                        <a:rPr lang="pt-BR" sz="1800" dirty="0"/>
                        <a:t>638</a:t>
                      </a:r>
                      <a:r>
                        <a:rPr lang="pt-BR" sz="1200" dirty="0"/>
                        <a:t> – Incentivo a Abordagem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R$ 13.881,84</a:t>
                      </a:r>
                    </a:p>
                    <a:p>
                      <a:r>
                        <a:rPr lang="pt-BR" dirty="0"/>
                        <a:t>R$ 17.784,55</a:t>
                      </a:r>
                    </a:p>
                    <a:p>
                      <a:r>
                        <a:rPr lang="pt-BR" dirty="0"/>
                        <a:t>R$ 459,32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638</a:t>
                      </a:r>
                      <a:r>
                        <a:rPr lang="pt-BR" sz="1200" dirty="0"/>
                        <a:t> – Incentivo a Abordagem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R$ 16.002,00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Passagens para usuários do SEAS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511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941 - </a:t>
                      </a:r>
                      <a:r>
                        <a:rPr lang="pt-BR" sz="1200" dirty="0"/>
                        <a:t>Bloco da Proteção Especial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/>
                        <a:t>638</a:t>
                      </a:r>
                      <a:r>
                        <a:rPr lang="pt-BR" sz="1400" dirty="0"/>
                        <a:t> </a:t>
                      </a:r>
                      <a:r>
                        <a:rPr lang="pt-BR" sz="1200" dirty="0"/>
                        <a:t>– Incentivo a Abordagem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R$ 145.841,92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R$ 40.370,52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R$ 12.365,18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002695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0904BADF-4589-37E4-D70F-39C6AAAD9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32"/>
            <a:ext cx="3466809" cy="6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240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5636</TotalTime>
  <Words>962</Words>
  <Application>Microsoft Office PowerPoint</Application>
  <PresentationFormat>Widescreen</PresentationFormat>
  <Paragraphs>226</Paragraphs>
  <Slides>17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Retrospectiva</vt:lpstr>
      <vt:lpstr>Apresentação do PowerPoint</vt:lpstr>
      <vt:lpstr>25.030.08.122.0009.6.038  Bloco de Gestão do Programa Bolsa Família e Cadastro Único</vt:lpstr>
      <vt:lpstr>25.030.08.244.0009.5013 - Estruturação da Proteção Social e da Gestão no SUAS – FMAS</vt:lpstr>
      <vt:lpstr>25.030.08.244.0009.6.018  Manutenção e ampliação dos benefícios e transferência de renda no SUAS</vt:lpstr>
      <vt:lpstr>25.030.08.244.0009.6.018  Manutenção e ampliação dos benefícios e transferência de renda no SUAS</vt:lpstr>
      <vt:lpstr>25.030.08.245.0009.5.029  Execução de Emendas Parlamentares para a Assistência Social</vt:lpstr>
      <vt:lpstr>25.030.08.244.0009.6.016  Manutenção e ampliação da Proteção Social Básica</vt:lpstr>
      <vt:lpstr>25.030.08.244.0009.6.016  Manutenção e ampliação da Proteção Social Básica</vt:lpstr>
      <vt:lpstr>25.030.08.244.0009.6.017  Manutenção e ampliação da Proteção Social Especial</vt:lpstr>
      <vt:lpstr>25.030.08.244.0009.6.017  Manutenção e ampliação da Proteção Social Especial</vt:lpstr>
      <vt:lpstr>Demonstrativos de Parcelas Pagas pelo MDS – Recurso federal</vt:lpstr>
      <vt:lpstr>Bloco da Proteção Social Especial de Média Complexidade – R$ 754.640,66</vt:lpstr>
      <vt:lpstr>Bloco da Proteção Social básica –  R$ 486.312,81</vt:lpstr>
      <vt:lpstr>Bloco da gestão do programa bolsa família e do cadastro único – R$ 305.754,65</vt:lpstr>
      <vt:lpstr>Demonstrativos de Parcelas Pagas pelo Estado do Paraná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Selma Renata Souto - matr 15.775-9</cp:lastModifiedBy>
  <cp:revision>407</cp:revision>
  <cp:lastPrinted>2020-02-06T19:09:13Z</cp:lastPrinted>
  <dcterms:created xsi:type="dcterms:W3CDTF">2018-02-21T14:37:52Z</dcterms:created>
  <dcterms:modified xsi:type="dcterms:W3CDTF">2026-05-27T15:31:55Z</dcterms:modified>
</cp:coreProperties>
</file>