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6"/>
  </p:notesMasterIdLst>
  <p:handoutMasterIdLst>
    <p:handoutMasterId r:id="rId37"/>
  </p:handoutMasterIdLst>
  <p:sldIdLst>
    <p:sldId id="267" r:id="rId2"/>
    <p:sldId id="275" r:id="rId3"/>
    <p:sldId id="273" r:id="rId4"/>
    <p:sldId id="322" r:id="rId5"/>
    <p:sldId id="327" r:id="rId6"/>
    <p:sldId id="280" r:id="rId7"/>
    <p:sldId id="330" r:id="rId8"/>
    <p:sldId id="276" r:id="rId9"/>
    <p:sldId id="303" r:id="rId10"/>
    <p:sldId id="281" r:id="rId11"/>
    <p:sldId id="329" r:id="rId12"/>
    <p:sldId id="307" r:id="rId13"/>
    <p:sldId id="308" r:id="rId14"/>
    <p:sldId id="290" r:id="rId15"/>
    <p:sldId id="331" r:id="rId16"/>
    <p:sldId id="288" r:id="rId17"/>
    <p:sldId id="282" r:id="rId18"/>
    <p:sldId id="287" r:id="rId19"/>
    <p:sldId id="332" r:id="rId20"/>
    <p:sldId id="316" r:id="rId21"/>
    <p:sldId id="292" r:id="rId22"/>
    <p:sldId id="294" r:id="rId23"/>
    <p:sldId id="319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23" r:id="rId33"/>
    <p:sldId id="333" r:id="rId34"/>
    <p:sldId id="291" r:id="rId3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oa Campos Pereira matr 149195" initials="DCPm1" lastIdx="5" clrIdx="0">
    <p:extLst>
      <p:ext uri="{19B8F6BF-5375-455C-9EA6-DF929625EA0E}">
        <p15:presenceInfo xmlns:p15="http://schemas.microsoft.com/office/powerpoint/2012/main" userId="S-1-5-21-2000478354-1935655697-682003330-186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000"/>
    <a:srgbClr val="A1B7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62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ganso\sas_gerorca\2022\Presta&#231;&#227;o%20d%20Contas%20CMAS\1&#186;%20quadrimestre\RELATORIO%201%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ganso\sas_gerorca\2022\Presta&#231;&#227;o%20d%20Contas%20CMAS\1&#186;%20quadrimestre\RELATORIO%201%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FEDERAL!$B$59</c:f>
              <c:strCache>
                <c:ptCount val="1"/>
                <c:pt idx="0">
                  <c:v>VALOR PARCELA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FEDERAL!$C$59</c:f>
              <c:numCache>
                <c:formatCode>_("R$"* #,##0.00_);_("R$"* \(#,##0.00\);_("R$"* "-"??_);_(@_)</c:formatCode>
                <c:ptCount val="1"/>
                <c:pt idx="0">
                  <c:v>747564.84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900-4389-8D1B-280684CB8A25}"/>
            </c:ext>
          </c:extLst>
        </c:ser>
        <c:ser>
          <c:idx val="1"/>
          <c:order val="1"/>
          <c:tx>
            <c:strRef>
              <c:f>FEDERAL!$B$60</c:f>
              <c:strCache>
                <c:ptCount val="1"/>
                <c:pt idx="0">
                  <c:v>VALOR RECEBIDO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FEDERAL!$C$60</c:f>
              <c:numCache>
                <c:formatCode>_("R$"* #,##0.00_);_("R$"* \(#,##0.00\);_("R$"* "-"??_);_(@_)</c:formatCode>
                <c:ptCount val="1"/>
                <c:pt idx="0">
                  <c:v>313630.03000000003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900-4389-8D1B-280684CB8A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88259224"/>
        <c:axId val="288260120"/>
      </c:barChart>
      <c:catAx>
        <c:axId val="288259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8260120"/>
        <c:crosses val="autoZero"/>
        <c:auto val="1"/>
        <c:lblAlgn val="ctr"/>
        <c:lblOffset val="100"/>
        <c:noMultiLvlLbl val="0"/>
      </c:catAx>
      <c:valAx>
        <c:axId val="2882601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crossAx val="288259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E35-4939-89C4-F2005CF1708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FEDERAL!$B$87:$B$88</c:f>
              <c:strCache>
                <c:ptCount val="2"/>
                <c:pt idx="0">
                  <c:v>VALOR PARCELA</c:v>
                </c:pt>
                <c:pt idx="1">
                  <c:v>VALOR RECEBIDO</c:v>
                </c:pt>
              </c:strCache>
            </c:strRef>
          </c:cat>
          <c:val>
            <c:numRef>
              <c:f>FEDERAL!$C$87:$C$88</c:f>
              <c:numCache>
                <c:formatCode>_("R$"* #,##0.00_);_("R$"* \(#,##0.00\);_("R$"* "-"??_);_(@_)</c:formatCode>
                <c:ptCount val="2"/>
                <c:pt idx="0">
                  <c:v>489000</c:v>
                </c:pt>
                <c:pt idx="1">
                  <c:v>277975.67999999999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E35-4939-89C4-F2005CF1708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88288568"/>
        <c:axId val="288289984"/>
      </c:barChart>
      <c:catAx>
        <c:axId val="288288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8289984"/>
        <c:crosses val="autoZero"/>
        <c:auto val="1"/>
        <c:lblAlgn val="ctr"/>
        <c:lblOffset val="100"/>
        <c:noMultiLvlLbl val="0"/>
      </c:catAx>
      <c:valAx>
        <c:axId val="28828998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crossAx val="288288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8F722-45AA-4DDC-8D51-9D881FB7BAEA}" type="datetimeFigureOut">
              <a:rPr lang="pt-BR" smtClean="0"/>
              <a:pPr/>
              <a:t>16/08/2022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0C8B7-6BDA-405C-B3ED-5975D380D91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30407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DBEED-F636-4E2E-A8E0-C0977E343986}" type="datetimeFigureOut">
              <a:rPr lang="pt-BR" smtClean="0"/>
              <a:t>16/08/2022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5711A5-B446-41AB-B036-39BF620567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821385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752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129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070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8549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3589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02860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1554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4562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719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3511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320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327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4428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3938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3753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80864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40886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45777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90900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22378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6602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6120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71573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6266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0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839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576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424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424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030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632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16/08/2022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7262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16/08/2022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121670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16/08/2022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38187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16/08/2022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35396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F3C-43C6-4299-8289-518A13757C33}" type="datetime1">
              <a:rPr lang="pt-BR" smtClean="0"/>
              <a:t>16/08/2022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460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F97E4-0F90-41C9-B1EA-6CCD5C7A5451}" type="datetime1">
              <a:rPr lang="pt-BR" smtClean="0"/>
              <a:t>16/08/2022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853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72280-6898-4923-84BC-73BACC4D1E92}" type="datetime1">
              <a:rPr lang="pt-BR" smtClean="0"/>
              <a:t>16/08/2022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780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16/08/2022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56895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07B8E-7973-4609-B9C3-516F1CFF59BC}" type="datetime1">
              <a:rPr lang="pt-BR" smtClean="0"/>
              <a:t>16/08/2022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22628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E8D5165-4F78-485D-97A4-CA4EF0EB2879}" type="datetime1">
              <a:rPr lang="pt-BR" smtClean="0"/>
              <a:t>16/08/2022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193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F6B71-D7A8-4B00-B1B1-14B63E8D1412}" type="datetime1">
              <a:rPr lang="pt-BR" smtClean="0"/>
              <a:t>16/08/2022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84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F207B8E-7973-4609-B9C3-516F1CFF59BC}" type="datetime1">
              <a:rPr lang="pt-BR" smtClean="0"/>
              <a:t>16/08/2022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CF5853-C397-4B5F-B1EC-B37641DD6B10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44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6369627"/>
            <a:ext cx="12192000" cy="48837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1" y="-1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96000" y="2204438"/>
            <a:ext cx="444627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/>
              <a:t>DIRETORIA DE GESTÃO ADMINISTRATIVA E FINANCEIRA</a:t>
            </a:r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r>
              <a:rPr lang="pt-BR" sz="2800" dirty="0"/>
              <a:t>Gerência de Gestão Orçamentária Financeira</a:t>
            </a:r>
          </a:p>
          <a:p>
            <a:pPr algn="ctr"/>
            <a:endParaRPr lang="pt-BR" sz="2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PROTEÇÃO SOCIAL ESPECIAL</a:t>
            </a:r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702756" y="189186"/>
            <a:ext cx="79022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25.030.08.244.0009.6.017  Manutenção e ampliação da Proteção Social Especial</a:t>
            </a:r>
            <a:endParaRPr lang="pt-BR" sz="28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0E9A700-6D16-4127-AD43-0732D53CC8F8}"/>
              </a:ext>
            </a:extLst>
          </p:cNvPr>
          <p:cNvSpPr txBox="1"/>
          <p:nvPr/>
        </p:nvSpPr>
        <p:spPr>
          <a:xfrm>
            <a:off x="239612" y="1564625"/>
            <a:ext cx="11481955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se concentram todos os recursos destinados à garantia das ofertas de serviços, programas e projetos da Proteção Social Especial, sendo  a manutenção das unidades dos CREAS, Centro Pop, Serviço de Abordagem Social, Serviço de Acolhimento Familiar e também o cofinanciamento da Rede.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931402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8195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ESPECIAL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xmlns="" id="{9C9B2FA3-893F-4A88-982C-1939FEFCD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06310"/>
              </p:ext>
            </p:extLst>
          </p:nvPr>
        </p:nvGraphicFramePr>
        <p:xfrm>
          <a:off x="322117" y="820880"/>
          <a:ext cx="11481955" cy="5035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0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867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71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656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13675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3675">
                <a:tc rowSpan="3"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R$ 866.124,98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126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815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R$ 15.048,40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Serviço de Acolhimento para Crianças, Adolescentes e Jovens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4769879"/>
                  </a:ext>
                </a:extLst>
              </a:tr>
              <a:tr h="865333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R$ 597.032,40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Emenda Parlamentar - Portaria 2601/2018 - Asilo São Vicente - SIGTV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5367159"/>
                  </a:ext>
                </a:extLst>
              </a:tr>
              <a:tr h="613675">
                <a:tc>
                  <a:txBody>
                    <a:bodyPr/>
                    <a:lstStyle/>
                    <a:p>
                      <a:r>
                        <a:rPr lang="pt-BR" dirty="0"/>
                        <a:t>33.90.14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DIÁRIAS - CIVIL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R$ 920,00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05344629"/>
                  </a:ext>
                </a:extLst>
              </a:tr>
              <a:tr h="1597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33.90.30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r>
                        <a:rPr lang="pt-BR" dirty="0"/>
                        <a:t>823</a:t>
                      </a:r>
                    </a:p>
                    <a:p>
                      <a:r>
                        <a:rPr lang="pt-BR" dirty="0"/>
                        <a:t>843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R$ 145.489,12 </a:t>
                      </a:r>
                    </a:p>
                    <a:p>
                      <a:r>
                        <a:rPr lang="pt-BR" dirty="0"/>
                        <a:t>R$ 1.728,59</a:t>
                      </a:r>
                    </a:p>
                    <a:p>
                      <a:r>
                        <a:rPr lang="pt-BR" dirty="0"/>
                        <a:t>R$ 15.499,30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Gás, Gêneros Alimentícios, Material de Expediente, Material para Manutenção de Bens Imóveis e Veículos, Pneus, Material de Limpeza, entre outros.</a:t>
                      </a:r>
                    </a:p>
                    <a:p>
                      <a:endParaRPr lang="pt-BR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0766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050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ESPECIAL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681E8C6E-65D1-441B-AC40-CEF391305A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944713"/>
              </p:ext>
            </p:extLst>
          </p:nvPr>
        </p:nvGraphicFramePr>
        <p:xfrm>
          <a:off x="119980" y="852054"/>
          <a:ext cx="11804072" cy="4744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4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817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18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19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92209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MATERIAL, BEM OU SERVIÇO PARA DISTRIBUIÇÃO GRATUITA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9.297,38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latin typeface="+mn-lt"/>
                        </a:rPr>
                        <a:t>Restaurante Popular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460919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PASSAGENS E DESPESAS COM LOCOMOÇÃO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103.872,59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latin typeface="+mn-lt"/>
                        </a:rPr>
                        <a:t>Passagens Centro Pop e Cartões Transportes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79.315,60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Serviço de Limpeza e Copeira</a:t>
                      </a:r>
                    </a:p>
                    <a:p>
                      <a:pPr algn="l"/>
                      <a:endParaRPr lang="pt-B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668998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823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843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471.543,56</a:t>
                      </a:r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1.066,41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44.810,61 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1.080,00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4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/>
                      <a:endParaRPr lang="pt-B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7841333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47.746,94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400" dirty="0">
                          <a:latin typeface="+mn-lt"/>
                        </a:rPr>
                        <a:t>GPON e </a:t>
                      </a:r>
                      <a:r>
                        <a:rPr lang="pt-BR" sz="1400" dirty="0" err="1">
                          <a:latin typeface="+mn-lt"/>
                        </a:rPr>
                        <a:t>Almaq</a:t>
                      </a:r>
                      <a:endParaRPr lang="pt-B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357287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3.3.90.92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DESPESAS DE EXERCÍCIOS ANTERIORES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R$ 192,82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pt-BR" sz="1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25829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911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BENEFÍCIOS DA POLÍTICA DE ASSISTÊNCIA SOCIAL</a:t>
            </a:r>
          </a:p>
        </p:txBody>
      </p:sp>
    </p:spTree>
    <p:extLst>
      <p:ext uri="{BB962C8B-B14F-4D97-AF65-F5344CB8AC3E}">
        <p14:creationId xmlns:p14="http://schemas.microsoft.com/office/powerpoint/2010/main" val="3333920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189186"/>
            <a:ext cx="82172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25.030.08.244.0009.6.018  Manutenção e ampliação dos benefícios e transferência de renda no SUAS</a:t>
            </a:r>
            <a:endParaRPr lang="pt-BR" sz="32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0E9A700-6D16-4127-AD43-0732D53CC8F8}"/>
              </a:ext>
            </a:extLst>
          </p:cNvPr>
          <p:cNvSpPr txBox="1"/>
          <p:nvPr/>
        </p:nvSpPr>
        <p:spPr>
          <a:xfrm>
            <a:off x="355022" y="2274838"/>
            <a:ext cx="1148195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são executados os benefícios eventuais (emergencial,</a:t>
            </a:r>
            <a:r>
              <a:rPr lang="pt-BR" sz="3600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auxílio funeral e auxílio natalidade), o PMTR, a guarda subsidiada e a família acolhedora, os quais registraram a seguinte execução:</a:t>
            </a:r>
          </a:p>
        </p:txBody>
      </p:sp>
    </p:spTree>
    <p:extLst>
      <p:ext uri="{BB962C8B-B14F-4D97-AF65-F5344CB8AC3E}">
        <p14:creationId xmlns:p14="http://schemas.microsoft.com/office/powerpoint/2010/main" val="2114568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1999" y="189186"/>
            <a:ext cx="4834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BENEFÍCIO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52FA7303-52C2-46E2-9509-3178D4C16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39830"/>
              </p:ext>
            </p:extLst>
          </p:nvPr>
        </p:nvGraphicFramePr>
        <p:xfrm>
          <a:off x="525516" y="992936"/>
          <a:ext cx="10993822" cy="25298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5930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67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840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AUXÍLIOS FINANCEIROS A PESSOAS FÍSICA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EMPENHADO (R$)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OBSERVAÇÃO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/>
                        <a:t>Família Acolhedora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53.328,00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Guarda Subsidiada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53.934,00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Benefício</a:t>
                      </a:r>
                      <a:r>
                        <a:rPr lang="pt-BR" sz="2200" baseline="0" dirty="0"/>
                        <a:t> Eventual</a:t>
                      </a:r>
                      <a:endParaRPr lang="pt-B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1.186.276,00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PMTR e Auxílio Natalidade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2.746.050,00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GESTÃO DO SUAS</a:t>
            </a:r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GESTÃO DO SUAS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E425C1D1-18BC-4D89-9D3C-FB0E64BC73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498685"/>
              </p:ext>
            </p:extLst>
          </p:nvPr>
        </p:nvGraphicFramePr>
        <p:xfrm>
          <a:off x="322116" y="1619274"/>
          <a:ext cx="11481955" cy="1732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5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71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656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DIÁRIAS -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R$ 920,00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Efetuado</a:t>
                      </a:r>
                      <a:r>
                        <a:rPr lang="pt-BR" sz="1600" baseline="0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Calibri"/>
                        </a:rPr>
                        <a:t> o pagamento de diária para a realização de visita técnica à Cidade de Belo Horizonte</a:t>
                      </a: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048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Fomento ao exercício do Controle Social e à participação no SUAS</a:t>
            </a:r>
          </a:p>
        </p:txBody>
      </p:sp>
    </p:spTree>
    <p:extLst>
      <p:ext uri="{BB962C8B-B14F-4D97-AF65-F5344CB8AC3E}">
        <p14:creationId xmlns:p14="http://schemas.microsoft.com/office/powerpoint/2010/main" val="64760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5907232" y="1144202"/>
            <a:ext cx="4805796" cy="4783006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104540" y="2338040"/>
            <a:ext cx="444627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/>
              <a:t>Prestação de Contas do</a:t>
            </a:r>
          </a:p>
          <a:p>
            <a:pPr algn="ctr"/>
            <a:r>
              <a:rPr lang="pt-BR" sz="3200" b="1" dirty="0"/>
              <a:t>Fundo Municipal de Assistência Social</a:t>
            </a:r>
          </a:p>
          <a:p>
            <a:pPr algn="ctr"/>
            <a:endParaRPr lang="pt-BR" sz="3200" b="1" dirty="0"/>
          </a:p>
          <a:p>
            <a:pPr algn="ctr"/>
            <a:r>
              <a:rPr lang="pt-BR" sz="3200" b="1" dirty="0"/>
              <a:t>1º quadrimestre 2022</a:t>
            </a:r>
          </a:p>
          <a:p>
            <a:pPr algn="ctr"/>
            <a:r>
              <a:rPr lang="pt-BR" sz="2000" b="1" dirty="0"/>
              <a:t>01/01/2022 à 30/04/2022</a:t>
            </a:r>
            <a:endParaRPr lang="pt-BR" sz="3200" b="1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  <a:p>
            <a:pPr algn="ctr"/>
            <a:endParaRPr lang="pt-BR" sz="3000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8D1FECB3-A4AC-48A6-B0A2-95A483F63F1B}"/>
              </a:ext>
            </a:extLst>
          </p:cNvPr>
          <p:cNvSpPr/>
          <p:nvPr/>
        </p:nvSpPr>
        <p:spPr>
          <a:xfrm>
            <a:off x="-10391" y="0"/>
            <a:ext cx="12202391" cy="56007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25.030.08.244.0009.6.020  Fomento ao exercício do Controle Social e à participação no SUAS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33.90.33 – PASSAGENS E DESPESAS COM LOCOMOÇÃO– R$ </a:t>
            </a:r>
            <a:r>
              <a:rPr lang="pt-BR" dirty="0">
                <a:solidFill>
                  <a:schemeClr val="tx1"/>
                </a:solidFill>
              </a:rPr>
              <a:t>1.522,04 </a:t>
            </a:r>
            <a:endParaRPr lang="pt-BR" sz="20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valores executados se referem à aquisição de passagens e adiantamento de despesas para a participação de conselheiros em evento do CEAS realizado na cidade de Umuarama/Pr.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2000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33.90.39 - OUTROS SERVIÇOS DE TERCEIROS - PESSOA JURÍDICA – R$ 1.379,50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Realizadas despesas</a:t>
            </a:r>
            <a:r>
              <a:rPr lang="pt-BR" sz="2000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referentes à compra de</a:t>
            </a:r>
            <a:r>
              <a:rPr lang="pt-BR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pt-BR" sz="2000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45 kits Lanches Tipo 2 e 12 Refeição Tipo1.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 valores executados se referem ao fornecimento de alimentação para reuniões com a participação de usuários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pt-BR" sz="2000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0063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MDS</a:t>
            </a:r>
          </a:p>
        </p:txBody>
      </p:sp>
    </p:spTree>
    <p:extLst>
      <p:ext uri="{BB962C8B-B14F-4D97-AF65-F5344CB8AC3E}">
        <p14:creationId xmlns:p14="http://schemas.microsoft.com/office/powerpoint/2010/main" val="3603613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8518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EA9EE9DC-D321-B6F3-585E-98F9F0E9ED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980" y="1499377"/>
            <a:ext cx="11802854" cy="160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20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B127474-DCBA-BA53-83D2-0111F825CAA4}"/>
              </a:ext>
            </a:extLst>
          </p:cNvPr>
          <p:cNvSpPr txBox="1"/>
          <p:nvPr/>
        </p:nvSpPr>
        <p:spPr>
          <a:xfrm>
            <a:off x="824089" y="1332089"/>
            <a:ext cx="10555111" cy="8127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B39853-CC82-5882-0BA6-7AD730FC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836" y="200613"/>
            <a:ext cx="8103164" cy="620268"/>
          </a:xfrm>
        </p:spPr>
        <p:txBody>
          <a:bodyPr>
            <a:noAutofit/>
          </a:bodyPr>
          <a:lstStyle/>
          <a:p>
            <a:r>
              <a:rPr lang="pt-BR" sz="3600" b="1" dirty="0"/>
              <a:t>BLOCO DA PROTEÇÃO SOCIAL ESPECIAL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BD9B0569-9C9D-D2E5-68BE-B98557539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662487"/>
              </p:ext>
            </p:extLst>
          </p:nvPr>
        </p:nvGraphicFramePr>
        <p:xfrm>
          <a:off x="330392" y="974885"/>
          <a:ext cx="11542503" cy="145626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65376">
                  <a:extLst>
                    <a:ext uri="{9D8B030D-6E8A-4147-A177-3AD203B41FA5}">
                      <a16:colId xmlns:a16="http://schemas.microsoft.com/office/drawing/2014/main" xmlns="" val="3353164894"/>
                    </a:ext>
                  </a:extLst>
                </a:gridCol>
                <a:gridCol w="2287857">
                  <a:extLst>
                    <a:ext uri="{9D8B030D-6E8A-4147-A177-3AD203B41FA5}">
                      <a16:colId xmlns:a16="http://schemas.microsoft.com/office/drawing/2014/main" xmlns="" val="1587281689"/>
                    </a:ext>
                  </a:extLst>
                </a:gridCol>
                <a:gridCol w="1875011">
                  <a:extLst>
                    <a:ext uri="{9D8B030D-6E8A-4147-A177-3AD203B41FA5}">
                      <a16:colId xmlns:a16="http://schemas.microsoft.com/office/drawing/2014/main" xmlns="" val="3867006039"/>
                    </a:ext>
                  </a:extLst>
                </a:gridCol>
                <a:gridCol w="1961022">
                  <a:extLst>
                    <a:ext uri="{9D8B030D-6E8A-4147-A177-3AD203B41FA5}">
                      <a16:colId xmlns:a16="http://schemas.microsoft.com/office/drawing/2014/main" xmlns="" val="1053658776"/>
                    </a:ext>
                  </a:extLst>
                </a:gridCol>
                <a:gridCol w="2098638">
                  <a:extLst>
                    <a:ext uri="{9D8B030D-6E8A-4147-A177-3AD203B41FA5}">
                      <a16:colId xmlns:a16="http://schemas.microsoft.com/office/drawing/2014/main" xmlns="" val="389192314"/>
                    </a:ext>
                  </a:extLst>
                </a:gridCol>
                <a:gridCol w="1754599">
                  <a:extLst>
                    <a:ext uri="{9D8B030D-6E8A-4147-A177-3AD203B41FA5}">
                      <a16:colId xmlns:a16="http://schemas.microsoft.com/office/drawing/2014/main" xmlns="" val="50268685"/>
                    </a:ext>
                  </a:extLst>
                </a:gridCol>
              </a:tblGrid>
              <a:tr h="29125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COMPONENTE - PISO FIXO DE MEDIA COMPLEXIDADE - PAEFI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0257068"/>
                  </a:ext>
                </a:extLst>
              </a:tr>
              <a:tr h="29125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Parcela</a:t>
                      </a:r>
                      <a:endParaRPr lang="pt-BR" sz="16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Data da Ordem</a:t>
                      </a:r>
                      <a:endParaRPr lang="pt-BR" sz="16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Valor Recebido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Valor da Parcela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Déficit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>
                          <a:effectLst/>
                        </a:rPr>
                        <a:t>Porcentagem</a:t>
                      </a:r>
                      <a:endParaRPr lang="pt-BR" sz="1600" b="1" i="0" u="none" strike="noStrike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263709327"/>
                  </a:ext>
                </a:extLst>
              </a:tr>
              <a:tr h="29125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01/2022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21/03/2022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 R$     16.432,75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R$       39.000,00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-R$        22.567,25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42,14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53133839"/>
                  </a:ext>
                </a:extLst>
              </a:tr>
              <a:tr h="29125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02/2022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31/03/2022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 R$     16.307,96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R$       39.000,00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-R$        22.692,04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41,82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931404936"/>
                  </a:ext>
                </a:extLst>
              </a:tr>
              <a:tr h="29125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03/2022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03/04/2022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 R$     16.344,96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R$       39.000,00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-R$        22.655,04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41,91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48871300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3F3E1539-4CD3-1026-2E28-9F5E698A4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282940"/>
              </p:ext>
            </p:extLst>
          </p:nvPr>
        </p:nvGraphicFramePr>
        <p:xfrm>
          <a:off x="338667" y="2674479"/>
          <a:ext cx="11534228" cy="126682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64254">
                  <a:extLst>
                    <a:ext uri="{9D8B030D-6E8A-4147-A177-3AD203B41FA5}">
                      <a16:colId xmlns:a16="http://schemas.microsoft.com/office/drawing/2014/main" xmlns="" val="3913793445"/>
                    </a:ext>
                  </a:extLst>
                </a:gridCol>
                <a:gridCol w="2286218">
                  <a:extLst>
                    <a:ext uri="{9D8B030D-6E8A-4147-A177-3AD203B41FA5}">
                      <a16:colId xmlns:a16="http://schemas.microsoft.com/office/drawing/2014/main" xmlns="" val="2740583073"/>
                    </a:ext>
                  </a:extLst>
                </a:gridCol>
                <a:gridCol w="1873667">
                  <a:extLst>
                    <a:ext uri="{9D8B030D-6E8A-4147-A177-3AD203B41FA5}">
                      <a16:colId xmlns:a16="http://schemas.microsoft.com/office/drawing/2014/main" xmlns="" val="1402063041"/>
                    </a:ext>
                  </a:extLst>
                </a:gridCol>
                <a:gridCol w="1959616">
                  <a:extLst>
                    <a:ext uri="{9D8B030D-6E8A-4147-A177-3AD203B41FA5}">
                      <a16:colId xmlns:a16="http://schemas.microsoft.com/office/drawing/2014/main" xmlns="" val="3348788681"/>
                    </a:ext>
                  </a:extLst>
                </a:gridCol>
                <a:gridCol w="2097133">
                  <a:extLst>
                    <a:ext uri="{9D8B030D-6E8A-4147-A177-3AD203B41FA5}">
                      <a16:colId xmlns:a16="http://schemas.microsoft.com/office/drawing/2014/main" xmlns="" val="765422176"/>
                    </a:ext>
                  </a:extLst>
                </a:gridCol>
                <a:gridCol w="1753340">
                  <a:extLst>
                    <a:ext uri="{9D8B030D-6E8A-4147-A177-3AD203B41FA5}">
                      <a16:colId xmlns:a16="http://schemas.microsoft.com/office/drawing/2014/main" xmlns="" val="2868816373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COMPONENTE - PISO FIXO DE MEDIA COMPLEXIDADE - MSE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6438521"/>
                  </a:ext>
                </a:extLst>
              </a:tr>
              <a:tr h="2177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Parcela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Data da Ordem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Valor Recebido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da Parcela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Déficit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Porcentagem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6317572"/>
                  </a:ext>
                </a:extLst>
              </a:tr>
              <a:tr h="2177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01/2022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15/03/2022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11.123,70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26.400,00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15.276,30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49998642"/>
                  </a:ext>
                </a:extLst>
              </a:tr>
              <a:tr h="2177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02/2022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17/04/2022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11.039,23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26.400,00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15.360,77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41,82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23535097"/>
                  </a:ext>
                </a:extLst>
              </a:tr>
              <a:tr h="21773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31/03/2022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11.064,28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26.400,00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-R$        15.335,72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41,91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14364909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xmlns="" id="{E0984FFA-C407-A85D-DA75-997A903AC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2046"/>
              </p:ext>
            </p:extLst>
          </p:nvPr>
        </p:nvGraphicFramePr>
        <p:xfrm>
          <a:off x="338668" y="4184633"/>
          <a:ext cx="11525954" cy="1284199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63133">
                  <a:extLst>
                    <a:ext uri="{9D8B030D-6E8A-4147-A177-3AD203B41FA5}">
                      <a16:colId xmlns:a16="http://schemas.microsoft.com/office/drawing/2014/main" xmlns="" val="1714935477"/>
                    </a:ext>
                  </a:extLst>
                </a:gridCol>
                <a:gridCol w="2284577">
                  <a:extLst>
                    <a:ext uri="{9D8B030D-6E8A-4147-A177-3AD203B41FA5}">
                      <a16:colId xmlns:a16="http://schemas.microsoft.com/office/drawing/2014/main" xmlns="" val="2960652212"/>
                    </a:ext>
                  </a:extLst>
                </a:gridCol>
                <a:gridCol w="1872323">
                  <a:extLst>
                    <a:ext uri="{9D8B030D-6E8A-4147-A177-3AD203B41FA5}">
                      <a16:colId xmlns:a16="http://schemas.microsoft.com/office/drawing/2014/main" xmlns="" val="3161754584"/>
                    </a:ext>
                  </a:extLst>
                </a:gridCol>
                <a:gridCol w="1958210">
                  <a:extLst>
                    <a:ext uri="{9D8B030D-6E8A-4147-A177-3AD203B41FA5}">
                      <a16:colId xmlns:a16="http://schemas.microsoft.com/office/drawing/2014/main" xmlns="" val="2781035395"/>
                    </a:ext>
                  </a:extLst>
                </a:gridCol>
                <a:gridCol w="2095629">
                  <a:extLst>
                    <a:ext uri="{9D8B030D-6E8A-4147-A177-3AD203B41FA5}">
                      <a16:colId xmlns:a16="http://schemas.microsoft.com/office/drawing/2014/main" xmlns="" val="4050509659"/>
                    </a:ext>
                  </a:extLst>
                </a:gridCol>
                <a:gridCol w="1752082">
                  <a:extLst>
                    <a:ext uri="{9D8B030D-6E8A-4147-A177-3AD203B41FA5}">
                      <a16:colId xmlns:a16="http://schemas.microsoft.com/office/drawing/2014/main" xmlns="" val="4048917567"/>
                    </a:ext>
                  </a:extLst>
                </a:gridCol>
              </a:tblGrid>
              <a:tr h="206905">
                <a:tc gridSpan="6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COMPONENTE - PISO FIXO DE MEDIA COMPLEXIDADE - CENTRO POP-RUA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30068644"/>
                  </a:ext>
                </a:extLst>
              </a:tr>
              <a:tr h="2069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Parcela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Data da Ordem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Valor Recebido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da Parcela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Déficit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Porcentagem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22319419"/>
                  </a:ext>
                </a:extLst>
              </a:tr>
              <a:tr h="2069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01/2022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15/03/2022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9.691,11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23.000,00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13.308,89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117356699"/>
                  </a:ext>
                </a:extLst>
              </a:tr>
              <a:tr h="27073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02/2022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12/04/2022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9.617,51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23.000,00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-R$        13.382,49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41,82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724986843"/>
                  </a:ext>
                </a:extLst>
              </a:tr>
              <a:tr h="2069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03/2022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31/03/2022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9.639,33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23.000,00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-R$        13.360,67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41,91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221471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83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B39853-CC82-5882-0BA6-7AD730FC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836" y="200613"/>
            <a:ext cx="8103164" cy="620268"/>
          </a:xfrm>
        </p:spPr>
        <p:txBody>
          <a:bodyPr>
            <a:noAutofit/>
          </a:bodyPr>
          <a:lstStyle/>
          <a:p>
            <a:r>
              <a:rPr lang="pt-BR" sz="3600" b="1" dirty="0"/>
              <a:t>BLOCO DA PROTEÇÃO SOCIAL ESPECIAL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D10135C6-2B95-A8B8-7352-DE57F5BDF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42772"/>
              </p:ext>
            </p:extLst>
          </p:nvPr>
        </p:nvGraphicFramePr>
        <p:xfrm>
          <a:off x="322118" y="924790"/>
          <a:ext cx="11542505" cy="126682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65377">
                  <a:extLst>
                    <a:ext uri="{9D8B030D-6E8A-4147-A177-3AD203B41FA5}">
                      <a16:colId xmlns:a16="http://schemas.microsoft.com/office/drawing/2014/main" xmlns="" val="2985607371"/>
                    </a:ext>
                  </a:extLst>
                </a:gridCol>
                <a:gridCol w="2287858">
                  <a:extLst>
                    <a:ext uri="{9D8B030D-6E8A-4147-A177-3AD203B41FA5}">
                      <a16:colId xmlns:a16="http://schemas.microsoft.com/office/drawing/2014/main" xmlns="" val="1883952541"/>
                    </a:ext>
                  </a:extLst>
                </a:gridCol>
                <a:gridCol w="1875012">
                  <a:extLst>
                    <a:ext uri="{9D8B030D-6E8A-4147-A177-3AD203B41FA5}">
                      <a16:colId xmlns:a16="http://schemas.microsoft.com/office/drawing/2014/main" xmlns="" val="3607130285"/>
                    </a:ext>
                  </a:extLst>
                </a:gridCol>
                <a:gridCol w="1961022">
                  <a:extLst>
                    <a:ext uri="{9D8B030D-6E8A-4147-A177-3AD203B41FA5}">
                      <a16:colId xmlns:a16="http://schemas.microsoft.com/office/drawing/2014/main" xmlns="" val="3902555280"/>
                    </a:ext>
                  </a:extLst>
                </a:gridCol>
                <a:gridCol w="2098638">
                  <a:extLst>
                    <a:ext uri="{9D8B030D-6E8A-4147-A177-3AD203B41FA5}">
                      <a16:colId xmlns:a16="http://schemas.microsoft.com/office/drawing/2014/main" xmlns="" val="4054139016"/>
                    </a:ext>
                  </a:extLst>
                </a:gridCol>
                <a:gridCol w="1754598">
                  <a:extLst>
                    <a:ext uri="{9D8B030D-6E8A-4147-A177-3AD203B41FA5}">
                      <a16:colId xmlns:a16="http://schemas.microsoft.com/office/drawing/2014/main" xmlns="" val="4099892551"/>
                    </a:ext>
                  </a:extLst>
                </a:gridCol>
              </a:tblGrid>
              <a:tr h="253365">
                <a:tc gridSpan="6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COMPONENTE - PISO FIXO DE MEDIA COMPLEXIDADE - ABORDAGEM-SOCIAL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28638094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Parcela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Data da Ordem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Recebido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Valor da Parcela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Déficit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Porcentagem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93341646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01/2022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15/03/2022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8.427,05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20.000,00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-R$        11.572,95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2929305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02/2022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31/03/2022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8.363,05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20.000,00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11.636,95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41,82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5188403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03/2022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31/03/2022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8.382,03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20.000,00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-R$        11.617,97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41,91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3937497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FF84BA8B-4842-1B73-830E-8B06D3CCE4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4026452"/>
              </p:ext>
            </p:extLst>
          </p:nvPr>
        </p:nvGraphicFramePr>
        <p:xfrm>
          <a:off x="316858" y="2295523"/>
          <a:ext cx="11542503" cy="126682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65377">
                  <a:extLst>
                    <a:ext uri="{9D8B030D-6E8A-4147-A177-3AD203B41FA5}">
                      <a16:colId xmlns:a16="http://schemas.microsoft.com/office/drawing/2014/main" xmlns="" val="476018129"/>
                    </a:ext>
                  </a:extLst>
                </a:gridCol>
                <a:gridCol w="2287858">
                  <a:extLst>
                    <a:ext uri="{9D8B030D-6E8A-4147-A177-3AD203B41FA5}">
                      <a16:colId xmlns:a16="http://schemas.microsoft.com/office/drawing/2014/main" xmlns="" val="3614853741"/>
                    </a:ext>
                  </a:extLst>
                </a:gridCol>
                <a:gridCol w="1875011">
                  <a:extLst>
                    <a:ext uri="{9D8B030D-6E8A-4147-A177-3AD203B41FA5}">
                      <a16:colId xmlns:a16="http://schemas.microsoft.com/office/drawing/2014/main" xmlns="" val="1760528762"/>
                    </a:ext>
                  </a:extLst>
                </a:gridCol>
                <a:gridCol w="1961022">
                  <a:extLst>
                    <a:ext uri="{9D8B030D-6E8A-4147-A177-3AD203B41FA5}">
                      <a16:colId xmlns:a16="http://schemas.microsoft.com/office/drawing/2014/main" xmlns="" val="2653231718"/>
                    </a:ext>
                  </a:extLst>
                </a:gridCol>
                <a:gridCol w="2098637">
                  <a:extLst>
                    <a:ext uri="{9D8B030D-6E8A-4147-A177-3AD203B41FA5}">
                      <a16:colId xmlns:a16="http://schemas.microsoft.com/office/drawing/2014/main" xmlns="" val="1026364216"/>
                    </a:ext>
                  </a:extLst>
                </a:gridCol>
                <a:gridCol w="1754598">
                  <a:extLst>
                    <a:ext uri="{9D8B030D-6E8A-4147-A177-3AD203B41FA5}">
                      <a16:colId xmlns:a16="http://schemas.microsoft.com/office/drawing/2014/main" xmlns="" val="1152153810"/>
                    </a:ext>
                  </a:extLst>
                </a:gridCol>
              </a:tblGrid>
              <a:tr h="250473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- PISO DE TRANSICAO DE MEDIA COMPLEXIDADE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4129854"/>
                  </a:ext>
                </a:extLst>
              </a:tr>
              <a:tr h="2504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Parcela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da Ordem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Recebido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da Parcela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Déficit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042365482"/>
                  </a:ext>
                </a:extLst>
              </a:tr>
              <a:tr h="25047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15/03/2022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11.287,31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26.788,28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-R$        15.500,97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42,14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793364866"/>
                  </a:ext>
                </a:extLst>
              </a:tr>
              <a:tr h="25047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17/04/2022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11.201,59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26.788,28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-R$        15.586,69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418051616"/>
                  </a:ext>
                </a:extLst>
              </a:tr>
              <a:tr h="25047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31/03/2022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11.227,01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26.788,28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-R$        15.561,27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41,91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145513407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8132A3C9-EC97-BF1F-0AC9-4CE26D649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869591"/>
              </p:ext>
            </p:extLst>
          </p:nvPr>
        </p:nvGraphicFramePr>
        <p:xfrm>
          <a:off x="316858" y="3667124"/>
          <a:ext cx="11542503" cy="126682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65377">
                  <a:extLst>
                    <a:ext uri="{9D8B030D-6E8A-4147-A177-3AD203B41FA5}">
                      <a16:colId xmlns:a16="http://schemas.microsoft.com/office/drawing/2014/main" xmlns="" val="2235930882"/>
                    </a:ext>
                  </a:extLst>
                </a:gridCol>
                <a:gridCol w="2287858">
                  <a:extLst>
                    <a:ext uri="{9D8B030D-6E8A-4147-A177-3AD203B41FA5}">
                      <a16:colId xmlns:a16="http://schemas.microsoft.com/office/drawing/2014/main" xmlns="" val="3419092184"/>
                    </a:ext>
                  </a:extLst>
                </a:gridCol>
                <a:gridCol w="1875011">
                  <a:extLst>
                    <a:ext uri="{9D8B030D-6E8A-4147-A177-3AD203B41FA5}">
                      <a16:colId xmlns:a16="http://schemas.microsoft.com/office/drawing/2014/main" xmlns="" val="144091318"/>
                    </a:ext>
                  </a:extLst>
                </a:gridCol>
                <a:gridCol w="1961022">
                  <a:extLst>
                    <a:ext uri="{9D8B030D-6E8A-4147-A177-3AD203B41FA5}">
                      <a16:colId xmlns:a16="http://schemas.microsoft.com/office/drawing/2014/main" xmlns="" val="29802397"/>
                    </a:ext>
                  </a:extLst>
                </a:gridCol>
                <a:gridCol w="2098637">
                  <a:extLst>
                    <a:ext uri="{9D8B030D-6E8A-4147-A177-3AD203B41FA5}">
                      <a16:colId xmlns:a16="http://schemas.microsoft.com/office/drawing/2014/main" xmlns="" val="4270488472"/>
                    </a:ext>
                  </a:extLst>
                </a:gridCol>
                <a:gridCol w="1754598">
                  <a:extLst>
                    <a:ext uri="{9D8B030D-6E8A-4147-A177-3AD203B41FA5}">
                      <a16:colId xmlns:a16="http://schemas.microsoft.com/office/drawing/2014/main" xmlns="" val="3395615971"/>
                    </a:ext>
                  </a:extLst>
                </a:gridCol>
              </a:tblGrid>
              <a:tr h="237420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COMPONENTE - PISO DE ALTA COMPLEXIDADE I - CRIANCA\ADOLESCENTE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25108670"/>
                  </a:ext>
                </a:extLst>
              </a:tr>
              <a:tr h="2374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Parcela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Data da Ordem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Recebido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da Parcela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Déficit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Porcentagem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066659531"/>
                  </a:ext>
                </a:extLst>
              </a:tr>
              <a:tr h="2374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01/2022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15/03/2022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27.387,91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65.000,00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37.612,09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84423101"/>
                  </a:ext>
                </a:extLst>
              </a:tr>
              <a:tr h="2374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02/2022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04/04/2022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27.179,93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65.000,00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37.820,07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41,82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769894685"/>
                  </a:ext>
                </a:extLst>
              </a:tr>
              <a:tr h="23742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31/03/2022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27.241,60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65.000,00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37.758,40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41,91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610100531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xmlns="" id="{A60A9865-966A-02AB-4847-C9D3433FC9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17835"/>
              </p:ext>
            </p:extLst>
          </p:nvPr>
        </p:nvGraphicFramePr>
        <p:xfrm>
          <a:off x="316858" y="5036988"/>
          <a:ext cx="11542502" cy="126682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565377">
                  <a:extLst>
                    <a:ext uri="{9D8B030D-6E8A-4147-A177-3AD203B41FA5}">
                      <a16:colId xmlns:a16="http://schemas.microsoft.com/office/drawing/2014/main" xmlns="" val="235672790"/>
                    </a:ext>
                  </a:extLst>
                </a:gridCol>
                <a:gridCol w="2287858">
                  <a:extLst>
                    <a:ext uri="{9D8B030D-6E8A-4147-A177-3AD203B41FA5}">
                      <a16:colId xmlns:a16="http://schemas.microsoft.com/office/drawing/2014/main" xmlns="" val="2674382717"/>
                    </a:ext>
                  </a:extLst>
                </a:gridCol>
                <a:gridCol w="1875011">
                  <a:extLst>
                    <a:ext uri="{9D8B030D-6E8A-4147-A177-3AD203B41FA5}">
                      <a16:colId xmlns:a16="http://schemas.microsoft.com/office/drawing/2014/main" xmlns="" val="569126350"/>
                    </a:ext>
                  </a:extLst>
                </a:gridCol>
                <a:gridCol w="1961022">
                  <a:extLst>
                    <a:ext uri="{9D8B030D-6E8A-4147-A177-3AD203B41FA5}">
                      <a16:colId xmlns:a16="http://schemas.microsoft.com/office/drawing/2014/main" xmlns="" val="72479105"/>
                    </a:ext>
                  </a:extLst>
                </a:gridCol>
                <a:gridCol w="2098637">
                  <a:extLst>
                    <a:ext uri="{9D8B030D-6E8A-4147-A177-3AD203B41FA5}">
                      <a16:colId xmlns:a16="http://schemas.microsoft.com/office/drawing/2014/main" xmlns="" val="3958559652"/>
                    </a:ext>
                  </a:extLst>
                </a:gridCol>
                <a:gridCol w="1754597">
                  <a:extLst>
                    <a:ext uri="{9D8B030D-6E8A-4147-A177-3AD203B41FA5}">
                      <a16:colId xmlns:a16="http://schemas.microsoft.com/office/drawing/2014/main" xmlns="" val="508517205"/>
                    </a:ext>
                  </a:extLst>
                </a:gridCol>
              </a:tblGrid>
              <a:tr h="25336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COMPONENTE - PISO DE ALTA COMPLEXIDADE I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31741559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Parcela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Data da Ordem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Recebido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da Parcela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Déficit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Porcentagem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289662643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01/2022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15/03/2022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3.792,17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 9.000,00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  5.207,83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621148216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02/2022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30/03/2022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3.763,37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 9.000,00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  5.236,63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41,82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047842914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31/03/2022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3.771,91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 9.000,00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  5.228,09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41,91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630300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2305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B39853-CC82-5882-0BA6-7AD730FC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836" y="200613"/>
            <a:ext cx="8103164" cy="620268"/>
          </a:xfrm>
        </p:spPr>
        <p:txBody>
          <a:bodyPr>
            <a:noAutofit/>
          </a:bodyPr>
          <a:lstStyle/>
          <a:p>
            <a:r>
              <a:rPr lang="pt-BR" sz="3600" b="1" dirty="0"/>
              <a:t>BLOCO DA PROTEÇÃO SOCIAL ESPECIAL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33A05200-5C4D-630A-8CA5-9C00A2786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3010511"/>
              </p:ext>
            </p:extLst>
          </p:nvPr>
        </p:nvGraphicFramePr>
        <p:xfrm>
          <a:off x="699911" y="1138237"/>
          <a:ext cx="10961511" cy="5138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526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B39853-CC82-5882-0BA6-7AD730FC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836" y="200613"/>
            <a:ext cx="8103164" cy="620268"/>
          </a:xfrm>
        </p:spPr>
        <p:txBody>
          <a:bodyPr>
            <a:noAutofit/>
          </a:bodyPr>
          <a:lstStyle/>
          <a:p>
            <a:r>
              <a:rPr lang="pt-BR" sz="3600" b="1" dirty="0"/>
              <a:t>BLOCO DA PROTEÇÃO SOCIAL BÁSICA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977474DA-75FD-AA66-9922-01017656F5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217192"/>
              </p:ext>
            </p:extLst>
          </p:nvPr>
        </p:nvGraphicFramePr>
        <p:xfrm>
          <a:off x="322117" y="924790"/>
          <a:ext cx="11542504" cy="238285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983796">
                  <a:extLst>
                    <a:ext uri="{9D8B030D-6E8A-4147-A177-3AD203B41FA5}">
                      <a16:colId xmlns:a16="http://schemas.microsoft.com/office/drawing/2014/main" xmlns="" val="1846735372"/>
                    </a:ext>
                  </a:extLst>
                </a:gridCol>
                <a:gridCol w="1819621">
                  <a:extLst>
                    <a:ext uri="{9D8B030D-6E8A-4147-A177-3AD203B41FA5}">
                      <a16:colId xmlns:a16="http://schemas.microsoft.com/office/drawing/2014/main" xmlns="" val="2686250124"/>
                    </a:ext>
                  </a:extLst>
                </a:gridCol>
                <a:gridCol w="1491268">
                  <a:extLst>
                    <a:ext uri="{9D8B030D-6E8A-4147-A177-3AD203B41FA5}">
                      <a16:colId xmlns:a16="http://schemas.microsoft.com/office/drawing/2014/main" xmlns="" val="1210514449"/>
                    </a:ext>
                  </a:extLst>
                </a:gridCol>
                <a:gridCol w="1559674">
                  <a:extLst>
                    <a:ext uri="{9D8B030D-6E8A-4147-A177-3AD203B41FA5}">
                      <a16:colId xmlns:a16="http://schemas.microsoft.com/office/drawing/2014/main" xmlns="" val="1937397857"/>
                    </a:ext>
                  </a:extLst>
                </a:gridCol>
                <a:gridCol w="1669125">
                  <a:extLst>
                    <a:ext uri="{9D8B030D-6E8A-4147-A177-3AD203B41FA5}">
                      <a16:colId xmlns:a16="http://schemas.microsoft.com/office/drawing/2014/main" xmlns="" val="3937176079"/>
                    </a:ext>
                  </a:extLst>
                </a:gridCol>
                <a:gridCol w="1395499">
                  <a:extLst>
                    <a:ext uri="{9D8B030D-6E8A-4147-A177-3AD203B41FA5}">
                      <a16:colId xmlns:a16="http://schemas.microsoft.com/office/drawing/2014/main" xmlns="" val="407533081"/>
                    </a:ext>
                  </a:extLst>
                </a:gridCol>
                <a:gridCol w="1623521">
                  <a:extLst>
                    <a:ext uri="{9D8B030D-6E8A-4147-A177-3AD203B41FA5}">
                      <a16:colId xmlns:a16="http://schemas.microsoft.com/office/drawing/2014/main" xmlns="" val="1740843458"/>
                    </a:ext>
                  </a:extLst>
                </a:gridCol>
              </a:tblGrid>
              <a:tr h="267736"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COMPONENTE - SERVICO DE CONVIVENCIA E FORTALECIMENTO DE VINCULOS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5800319"/>
                  </a:ext>
                </a:extLst>
              </a:tr>
              <a:tr h="50869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Parcela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Data da Ordem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Valor Recebido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Valor da Parcela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Déficit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Porcentagem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Valor Recebido em 2021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7236066"/>
                  </a:ext>
                </a:extLst>
              </a:tr>
              <a:tr h="2677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10/2021 Complementar</a:t>
                      </a:r>
                      <a:endParaRPr lang="pt-BR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10/03/2022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10.000,64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  34.827,72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51,98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 24.827,08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0968021"/>
                  </a:ext>
                </a:extLst>
              </a:tr>
              <a:tr h="2677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11/2021 Complementar</a:t>
                      </a:r>
                      <a:endParaRPr lang="pt-BR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10/03/2022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10.000,64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  34.827,72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51,98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 24.827,08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27791481"/>
                  </a:ext>
                </a:extLst>
              </a:tr>
              <a:tr h="2677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12/2021 Complementar</a:t>
                      </a:r>
                      <a:endParaRPr lang="pt-BR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10/03/2022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10.000,64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  34.827,72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51,98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 24.827,08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6229244"/>
                  </a:ext>
                </a:extLst>
              </a:tr>
              <a:tr h="2677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01/2022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15/03/2022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28.230,61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67.000,00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38.769,39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0304436"/>
                  </a:ext>
                </a:extLst>
              </a:tr>
              <a:tr h="2677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02/2022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30/03/2022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28.230,61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 R$       67.000,00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-R$        38.769,39 </a:t>
                      </a:r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8073546"/>
                  </a:ext>
                </a:extLst>
              </a:tr>
              <a:tr h="26773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03/2022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01/04/2022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28.230,61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 R$       67.000,00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-R$        38.769,39 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42,14</a:t>
                      </a:r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0313659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53D71231-C2C2-D9A6-0174-F66E83E3EC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766564"/>
              </p:ext>
            </p:extLst>
          </p:nvPr>
        </p:nvGraphicFramePr>
        <p:xfrm>
          <a:off x="324375" y="3654069"/>
          <a:ext cx="11540246" cy="206939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983408">
                  <a:extLst>
                    <a:ext uri="{9D8B030D-6E8A-4147-A177-3AD203B41FA5}">
                      <a16:colId xmlns:a16="http://schemas.microsoft.com/office/drawing/2014/main" xmlns="" val="275677652"/>
                    </a:ext>
                  </a:extLst>
                </a:gridCol>
                <a:gridCol w="1819265">
                  <a:extLst>
                    <a:ext uri="{9D8B030D-6E8A-4147-A177-3AD203B41FA5}">
                      <a16:colId xmlns:a16="http://schemas.microsoft.com/office/drawing/2014/main" xmlns="" val="3643137932"/>
                    </a:ext>
                  </a:extLst>
                </a:gridCol>
                <a:gridCol w="1490976">
                  <a:extLst>
                    <a:ext uri="{9D8B030D-6E8A-4147-A177-3AD203B41FA5}">
                      <a16:colId xmlns:a16="http://schemas.microsoft.com/office/drawing/2014/main" xmlns="" val="114661509"/>
                    </a:ext>
                  </a:extLst>
                </a:gridCol>
                <a:gridCol w="1559369">
                  <a:extLst>
                    <a:ext uri="{9D8B030D-6E8A-4147-A177-3AD203B41FA5}">
                      <a16:colId xmlns:a16="http://schemas.microsoft.com/office/drawing/2014/main" xmlns="" val="910694625"/>
                    </a:ext>
                  </a:extLst>
                </a:gridCol>
                <a:gridCol w="1668799">
                  <a:extLst>
                    <a:ext uri="{9D8B030D-6E8A-4147-A177-3AD203B41FA5}">
                      <a16:colId xmlns:a16="http://schemas.microsoft.com/office/drawing/2014/main" xmlns="" val="2142633074"/>
                    </a:ext>
                  </a:extLst>
                </a:gridCol>
                <a:gridCol w="1395226">
                  <a:extLst>
                    <a:ext uri="{9D8B030D-6E8A-4147-A177-3AD203B41FA5}">
                      <a16:colId xmlns:a16="http://schemas.microsoft.com/office/drawing/2014/main" xmlns="" val="3443257199"/>
                    </a:ext>
                  </a:extLst>
                </a:gridCol>
                <a:gridCol w="1623203">
                  <a:extLst>
                    <a:ext uri="{9D8B030D-6E8A-4147-A177-3AD203B41FA5}">
                      <a16:colId xmlns:a16="http://schemas.microsoft.com/office/drawing/2014/main" xmlns="" val="1690003965"/>
                    </a:ext>
                  </a:extLst>
                </a:gridCol>
              </a:tblGrid>
              <a:tr h="299913">
                <a:tc gridSpan="7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- PISO BASICO FIXO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3458151"/>
                  </a:ext>
                </a:extLst>
              </a:tr>
              <a:tr h="56983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Parcela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da Ordem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Recebido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da Parcela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Déficit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Recebido em 2021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96343371"/>
                  </a:ext>
                </a:extLst>
              </a:tr>
              <a:tr h="29991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12/2021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10/03/2022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42.987,84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107.738,21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112,23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 64.750,37 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82481961"/>
                  </a:ext>
                </a:extLst>
              </a:tr>
              <a:tr h="29991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01/2022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15/03/2022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40.449,83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96.000,00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-R$        55.550,17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42,14</a:t>
                      </a: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pt-BR" sz="16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753981833"/>
                  </a:ext>
                </a:extLst>
              </a:tr>
              <a:tr h="29991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02/2022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30/03/2022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39.830,00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96.000,00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-R$        56.170,00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41,49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1891546"/>
                  </a:ext>
                </a:extLst>
              </a:tr>
              <a:tr h="29991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04/04/2022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40.014,26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R$       96.000,00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-R$        55.985,74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41,68</a:t>
                      </a: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173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169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B39853-CC82-5882-0BA6-7AD730FC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836" y="200613"/>
            <a:ext cx="8103164" cy="620268"/>
          </a:xfrm>
        </p:spPr>
        <p:txBody>
          <a:bodyPr>
            <a:noAutofit/>
          </a:bodyPr>
          <a:lstStyle/>
          <a:p>
            <a:r>
              <a:rPr lang="pt-BR" sz="3600" b="1" dirty="0"/>
              <a:t>BLOCO DA PROTEÇÃO SOCIAL BÁSICA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40C9DCEF-5C8F-61DD-900F-5E125E6A8E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809899"/>
              </p:ext>
            </p:extLst>
          </p:nvPr>
        </p:nvGraphicFramePr>
        <p:xfrm>
          <a:off x="637821" y="981939"/>
          <a:ext cx="10831689" cy="5159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49716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Demonstrativos de Parcelas Pagas pelo Estado do Paraná</a:t>
            </a:r>
          </a:p>
        </p:txBody>
      </p:sp>
    </p:spTree>
    <p:extLst>
      <p:ext uri="{BB962C8B-B14F-4D97-AF65-F5344CB8AC3E}">
        <p14:creationId xmlns:p14="http://schemas.microsoft.com/office/powerpoint/2010/main" val="239571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A1186959-BE16-7A2D-D680-450D461F1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111918"/>
              </p:ext>
            </p:extLst>
          </p:nvPr>
        </p:nvGraphicFramePr>
        <p:xfrm>
          <a:off x="699911" y="1024830"/>
          <a:ext cx="10950222" cy="2192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50222">
                  <a:extLst>
                    <a:ext uri="{9D8B030D-6E8A-4147-A177-3AD203B41FA5}">
                      <a16:colId xmlns:a16="http://schemas.microsoft.com/office/drawing/2014/main" xmlns="" val="3953159376"/>
                    </a:ext>
                  </a:extLst>
                </a:gridCol>
              </a:tblGrid>
              <a:tr h="313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REPASSE: Piso Paranaense de Assistência Social - PPAS II - CENTRO POP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012548839"/>
                  </a:ext>
                </a:extLst>
              </a:tr>
              <a:tr h="313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DO REPASSE: 138.000,00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238163211"/>
                  </a:ext>
                </a:extLst>
              </a:tr>
              <a:tr h="313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REPASSE: Continuado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808039858"/>
                  </a:ext>
                </a:extLst>
              </a:tr>
              <a:tr h="313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SITUAÇÃO: Vigente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904175742"/>
                  </a:ext>
                </a:extLst>
              </a:tr>
              <a:tr h="313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DELIBERAÇÃO: CEAS 37/2014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004042349"/>
                  </a:ext>
                </a:extLst>
              </a:tr>
              <a:tr h="313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FONTE: 843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430608399"/>
                  </a:ext>
                </a:extLst>
              </a:tr>
              <a:tr h="31321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RECEBEMOS NENHUM VALOR NO 1º QUADRIMESTRE DE 2022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995527590"/>
                  </a:ext>
                </a:extLst>
              </a:tr>
            </a:tbl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xmlns="" id="{18BAA4B2-EF2E-4736-6B09-2363A5F4B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545807"/>
              </p:ext>
            </p:extLst>
          </p:nvPr>
        </p:nvGraphicFramePr>
        <p:xfrm>
          <a:off x="699911" y="3485084"/>
          <a:ext cx="10950222" cy="23142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50222">
                  <a:extLst>
                    <a:ext uri="{9D8B030D-6E8A-4147-A177-3AD203B41FA5}">
                      <a16:colId xmlns:a16="http://schemas.microsoft.com/office/drawing/2014/main" xmlns="" val="3560795163"/>
                    </a:ext>
                  </a:extLst>
                </a:gridCol>
              </a:tblGrid>
              <a:tr h="330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REPASSE: Piso Paranaense de Assistência Social - PPAS IV - ACOLHIMENTO INSTITUCIONAL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835048428"/>
                  </a:ext>
                </a:extLst>
              </a:tr>
              <a:tr h="330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DO REPASSE: 390.000,00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259227895"/>
                  </a:ext>
                </a:extLst>
              </a:tr>
              <a:tr h="330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REPASSE: Continuado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115750212"/>
                  </a:ext>
                </a:extLst>
              </a:tr>
              <a:tr h="330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SITUAÇÃO: Vigente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465853806"/>
                  </a:ext>
                </a:extLst>
              </a:tr>
              <a:tr h="330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DELIBERAÇÃO: CEAS 39/2014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369161179"/>
                  </a:ext>
                </a:extLst>
              </a:tr>
              <a:tr h="330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FONTE: 815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915759613"/>
                  </a:ext>
                </a:extLst>
              </a:tr>
              <a:tr h="33060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RECEBEMOS NENHUM VALOR NO 1º QUADRIMESTRE DE 2022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794660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719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3548501" y="252326"/>
            <a:ext cx="7168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PRESTAÇÃO DE CONTAS: FMAS 1º Quadrimestre 2022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681816" y="3405351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PSB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597752" y="3358055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PSE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494694" y="3352799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GESTÃO DO SUAS</a:t>
            </a:r>
          </a:p>
        </p:txBody>
      </p:sp>
      <p:sp>
        <p:nvSpPr>
          <p:cNvPr id="17" name="Mais 16"/>
          <p:cNvSpPr/>
          <p:nvPr/>
        </p:nvSpPr>
        <p:spPr>
          <a:xfrm>
            <a:off x="3004938" y="3678621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Mais 17"/>
          <p:cNvSpPr/>
          <p:nvPr/>
        </p:nvSpPr>
        <p:spPr>
          <a:xfrm>
            <a:off x="5911736" y="3641833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1618593" y="2322786"/>
            <a:ext cx="8586952" cy="7252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25.030 - FUNDO MUNICIPAL DE ASSISTÊNCIA SOCIAL</a:t>
            </a:r>
          </a:p>
        </p:txBody>
      </p:sp>
      <p:sp>
        <p:nvSpPr>
          <p:cNvPr id="13" name="Mais 12"/>
          <p:cNvSpPr/>
          <p:nvPr/>
        </p:nvSpPr>
        <p:spPr>
          <a:xfrm>
            <a:off x="8807340" y="3636915"/>
            <a:ext cx="525517" cy="557048"/>
          </a:xfrm>
          <a:prstGeom prst="mathPlus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de cantos arredondados 19"/>
          <p:cNvSpPr/>
          <p:nvPr/>
        </p:nvSpPr>
        <p:spPr>
          <a:xfrm>
            <a:off x="9360803" y="3347881"/>
            <a:ext cx="2238703" cy="101950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BENEFÍCIOS</a:t>
            </a:r>
          </a:p>
        </p:txBody>
      </p:sp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845ECB23-B9D0-B063-FD5A-2A66D31ECC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556142"/>
              </p:ext>
            </p:extLst>
          </p:nvPr>
        </p:nvGraphicFramePr>
        <p:xfrm>
          <a:off x="699911" y="924795"/>
          <a:ext cx="10950222" cy="24481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50222">
                  <a:extLst>
                    <a:ext uri="{9D8B030D-6E8A-4147-A177-3AD203B41FA5}">
                      <a16:colId xmlns:a16="http://schemas.microsoft.com/office/drawing/2014/main" xmlns="" val="1065360775"/>
                    </a:ext>
                  </a:extLst>
                </a:gridCol>
              </a:tblGrid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REPASSE: Piso Paranaense de Assistência Social - PPAS V - SERVIÇO DE ACOLHIMENTO INSTITUCIONAL PARA ADULTOS E FAMÍLIAS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863232696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DO REPASSE: 60.000,00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778527474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REPASSE: Continuado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126358520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SITUAÇÃO: Vigente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803064229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DELIBERAÇÃO: CEAS 57/2015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321544030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FONTE: 812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53247578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RECEBEMOS NENHUM VALOR NO 1º QUADRIMESTRE DE 2022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533421835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E8FAD7DC-510D-4E4A-B3FD-524B587012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120416"/>
              </p:ext>
            </p:extLst>
          </p:nvPr>
        </p:nvGraphicFramePr>
        <p:xfrm>
          <a:off x="699911" y="3485088"/>
          <a:ext cx="10950222" cy="24481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50222">
                  <a:extLst>
                    <a:ext uri="{9D8B030D-6E8A-4147-A177-3AD203B41FA5}">
                      <a16:colId xmlns:a16="http://schemas.microsoft.com/office/drawing/2014/main" xmlns="" val="1271520240"/>
                    </a:ext>
                  </a:extLst>
                </a:gridCol>
              </a:tblGrid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REPASSE: Serviço de Abordagem Social para Pessoas em Situação de Rua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143617277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DO REPASSE: 120.000,00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901027894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REPASSE: Continuado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837231902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SITUAÇÃO: Vigente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84164172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DELIBERAÇÃO: CEAS 51/2016 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4171726756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FONTE: 823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829907211"/>
                  </a:ext>
                </a:extLst>
              </a:tr>
              <a:tr h="34973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RECEBEMOS NENHUM VALOR NO 1º QUADRIMESTRE DE 2022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295627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246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542504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EB68BAA9-181C-3F4B-7988-17F3A3AEA3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967013"/>
              </p:ext>
            </p:extLst>
          </p:nvPr>
        </p:nvGraphicFramePr>
        <p:xfrm>
          <a:off x="304800" y="1300868"/>
          <a:ext cx="11424356" cy="2695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4356">
                  <a:extLst>
                    <a:ext uri="{9D8B030D-6E8A-4147-A177-3AD203B41FA5}">
                      <a16:colId xmlns:a16="http://schemas.microsoft.com/office/drawing/2014/main" xmlns="" val="885387451"/>
                    </a:ext>
                  </a:extLst>
                </a:gridCol>
              </a:tblGrid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REPASSE: Serviço de Acolhimento Institucional para Pessoas em Situação de Rua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153304976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DO REPASSE: 240.000,00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839055380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REPASSE: Continuado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3279595527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SITUAÇÃO: Vigente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269836560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DELIBERAÇÃO: CEAS 51/2016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4015661324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FONTE: 824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254828092"/>
                  </a:ext>
                </a:extLst>
              </a:tr>
              <a:tr h="38505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pt-BR" sz="16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RECEBEMOS NENHUM VALOR NO 1º QUADRIMESTRE DE 2022</a:t>
                      </a:r>
                    </a:p>
                  </a:txBody>
                  <a:tcPr marL="7737" marR="7737" marT="7737" marB="0" anchor="ctr"/>
                </a:tc>
                <a:extLst>
                  <a:ext uri="{0D108BD9-81ED-4DB2-BD59-A6C34878D82A}">
                    <a16:rowId xmlns:a16="http://schemas.microsoft.com/office/drawing/2014/main" xmlns="" val="1148426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2052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ORÇAMENTO</a:t>
            </a:r>
          </a:p>
        </p:txBody>
      </p:sp>
    </p:spTree>
    <p:extLst>
      <p:ext uri="{BB962C8B-B14F-4D97-AF65-F5344CB8AC3E}">
        <p14:creationId xmlns:p14="http://schemas.microsoft.com/office/powerpoint/2010/main" val="40431057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B5CAD3F1-1A21-0153-80FF-136A1D360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70771"/>
              </p:ext>
            </p:extLst>
          </p:nvPr>
        </p:nvGraphicFramePr>
        <p:xfrm>
          <a:off x="0" y="310717"/>
          <a:ext cx="12029243" cy="5841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324">
                  <a:extLst>
                    <a:ext uri="{9D8B030D-6E8A-4147-A177-3AD203B41FA5}">
                      <a16:colId xmlns:a16="http://schemas.microsoft.com/office/drawing/2014/main" xmlns="" val="1163359329"/>
                    </a:ext>
                  </a:extLst>
                </a:gridCol>
                <a:gridCol w="1156190">
                  <a:extLst>
                    <a:ext uri="{9D8B030D-6E8A-4147-A177-3AD203B41FA5}">
                      <a16:colId xmlns:a16="http://schemas.microsoft.com/office/drawing/2014/main" xmlns="" val="1979639082"/>
                    </a:ext>
                  </a:extLst>
                </a:gridCol>
                <a:gridCol w="4017867">
                  <a:extLst>
                    <a:ext uri="{9D8B030D-6E8A-4147-A177-3AD203B41FA5}">
                      <a16:colId xmlns:a16="http://schemas.microsoft.com/office/drawing/2014/main" xmlns="" val="2948451960"/>
                    </a:ext>
                  </a:extLst>
                </a:gridCol>
                <a:gridCol w="1746761">
                  <a:extLst>
                    <a:ext uri="{9D8B030D-6E8A-4147-A177-3AD203B41FA5}">
                      <a16:colId xmlns:a16="http://schemas.microsoft.com/office/drawing/2014/main" xmlns="" val="1193249285"/>
                    </a:ext>
                  </a:extLst>
                </a:gridCol>
                <a:gridCol w="1611703">
                  <a:extLst>
                    <a:ext uri="{9D8B030D-6E8A-4147-A177-3AD203B41FA5}">
                      <a16:colId xmlns:a16="http://schemas.microsoft.com/office/drawing/2014/main" xmlns="" val="204688799"/>
                    </a:ext>
                  </a:extLst>
                </a:gridCol>
                <a:gridCol w="1710746">
                  <a:extLst>
                    <a:ext uri="{9D8B030D-6E8A-4147-A177-3AD203B41FA5}">
                      <a16:colId xmlns:a16="http://schemas.microsoft.com/office/drawing/2014/main" xmlns="" val="3422910679"/>
                    </a:ext>
                  </a:extLst>
                </a:gridCol>
                <a:gridCol w="1494652">
                  <a:extLst>
                    <a:ext uri="{9D8B030D-6E8A-4147-A177-3AD203B41FA5}">
                      <a16:colId xmlns:a16="http://schemas.microsoft.com/office/drawing/2014/main" xmlns="" val="3989604115"/>
                    </a:ext>
                  </a:extLst>
                </a:gridCol>
              </a:tblGrid>
              <a:tr h="79937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25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>
                          <a:effectLst/>
                        </a:rPr>
                        <a:t>Secretaria Municipal de Assistência Social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 Valor autorizado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 Valor atualizado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 Empenhado até 30/04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</a:rPr>
                        <a:t> Saldo atual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ctr"/>
                </a:tc>
                <a:extLst>
                  <a:ext uri="{0D108BD9-81ED-4DB2-BD59-A6C34878D82A}">
                    <a16:rowId xmlns:a16="http://schemas.microsoft.com/office/drawing/2014/main" xmlns="" val="638083440"/>
                  </a:ext>
                </a:extLst>
              </a:tr>
              <a:tr h="689782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30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Fundo Municipal de Assistência Social - FMAS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55.393.000,00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57.618.489,22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11.736.822,74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45.881.666,48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extLst>
                  <a:ext uri="{0D108BD9-81ED-4DB2-BD59-A6C34878D82A}">
                    <a16:rowId xmlns:a16="http://schemas.microsoft.com/office/drawing/2014/main" xmlns="" val="2826150860"/>
                  </a:ext>
                </a:extLst>
              </a:tr>
              <a:tr h="7253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08.244.0009.5013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Estruturação da Proteção Social e da Gestão no SUAS - FMAS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431.000,00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2.016.909,69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     461.986,20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1.554.923,49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extLst>
                  <a:ext uri="{0D108BD9-81ED-4DB2-BD59-A6C34878D82A}">
                    <a16:rowId xmlns:a16="http://schemas.microsoft.com/office/drawing/2014/main" xmlns="" val="4249898493"/>
                  </a:ext>
                </a:extLst>
              </a:tr>
              <a:tr h="7253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08.244.0009.6016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Manutenção e ampliação da Proteção Social Básica - FMAS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17.297.000,00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17.655.638,48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 R$           4.486.181,70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13.169.456,78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extLst>
                  <a:ext uri="{0D108BD9-81ED-4DB2-BD59-A6C34878D82A}">
                    <a16:rowId xmlns:a16="http://schemas.microsoft.com/office/drawing/2014/main" xmlns="" val="2150644010"/>
                  </a:ext>
                </a:extLst>
              </a:tr>
              <a:tr h="7253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08.244.0009.6017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Manutenção e ampliação da Proteção Social Especial - FMAS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18.258.000,00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18.537.831,05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  2.103.736,30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16.434.094,75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extLst>
                  <a:ext uri="{0D108BD9-81ED-4DB2-BD59-A6C34878D82A}">
                    <a16:rowId xmlns:a16="http://schemas.microsoft.com/office/drawing/2014/main" xmlns="" val="3479837571"/>
                  </a:ext>
                </a:extLst>
              </a:tr>
              <a:tr h="7253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08.244.0009.6018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Manutenção e ampliação dos benefícios e transferência de renda no SUAS - FMAS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19.275.000,00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19.275.000,00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  4.679.987,00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14.595.013,00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extLst>
                  <a:ext uri="{0D108BD9-81ED-4DB2-BD59-A6C34878D82A}">
                    <a16:rowId xmlns:a16="http://schemas.microsoft.com/office/drawing/2014/main" xmlns="" val="1020267608"/>
                  </a:ext>
                </a:extLst>
              </a:tr>
              <a:tr h="7253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08.244.0009.6019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Manutenção das atividades de Gestão do SUAS - FMAS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39.000,00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39.000,00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            920,00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38.080,00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extLst>
                  <a:ext uri="{0D108BD9-81ED-4DB2-BD59-A6C34878D82A}">
                    <a16:rowId xmlns:a16="http://schemas.microsoft.com/office/drawing/2014/main" xmlns="" val="421022241"/>
                  </a:ext>
                </a:extLst>
              </a:tr>
              <a:tr h="7253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08.244.0009.6020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Fomento ao exercício do Controle Social e à participação no SUAS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70.000,00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70.000,00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>
                          <a:effectLst/>
                        </a:rPr>
                        <a:t> R$                  2.901,54 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u="none" strike="noStrike" dirty="0">
                          <a:effectLst/>
                        </a:rPr>
                        <a:t> R$         67.098,46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12" marR="7612" marT="7612" marB="0" anchor="b"/>
                </a:tc>
                <a:extLst>
                  <a:ext uri="{0D108BD9-81ED-4DB2-BD59-A6C34878D82A}">
                    <a16:rowId xmlns:a16="http://schemas.microsoft.com/office/drawing/2014/main" xmlns="" val="3504313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189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1" y="864345"/>
            <a:ext cx="10058400" cy="492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93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4000" dirty="0"/>
              <a:t>25.030.08.244.0009.5.013  Estruturação da Proteção Social e da Gestão no SUAS – FMAS 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7B221D5-45F1-4EDE-A6A0-EF55E8169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605155"/>
          </a:xfrm>
        </p:spPr>
        <p:txBody>
          <a:bodyPr>
            <a:normAutofit fontScale="92500" lnSpcReduction="10000"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 ação concentra a estruturação de todas as unidades de serviços, programas e projetos</a:t>
            </a:r>
            <a:r>
              <a:rPr lang="pt-BR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SMAS, além de ser a referência para a alocação dos recursos destinados à estruturação do Cadastro Único e da Gestão do Programa Auxílio Brasil e à Gestão do SUAS.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pt-BR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Empenhado: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000 – R$ 247.000,00: </a:t>
            </a:r>
            <a:r>
              <a:rPr lang="pt-BR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caminhão comercial leve para a Equipe de Manutenção</a:t>
            </a: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934 – R$ 110.765,40: </a:t>
            </a:r>
            <a:r>
              <a:rPr lang="pt-BR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115 cadeiras giratórias, 18 bebedouros, 22 porta-guarda-chuvas e 120m² de persianas horizontais para as unidades de CRAS.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936 – R$ 32.192,40: 39 </a:t>
            </a:r>
            <a:r>
              <a:rPr lang="pt-BR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cadeiras giratórias, 05 bebedouros, 07 porta-guarda-chuvas.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940 – R$ 1.850,00: 01 bebedouro.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941 – R$ 67.923,40 : 73</a:t>
            </a:r>
            <a:r>
              <a:rPr lang="pt-BR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cadeiras giratórias, 11 bebedouros, 12 porta-guarda-chuvas e 60m² de persianas horizontais para as unidades de</a:t>
            </a:r>
            <a:endParaRPr lang="pt-BR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defRPr/>
            </a:pPr>
            <a:r>
              <a:rPr lang="pt-BR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 969 – R$ 2.255,00: 01 cafeteira industrial para o Asilo São Vicente (emenda parlamentar.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pt-BR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7313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25.030.08.244.0009.5.014  Estruturação para o exercício do Controle Social no SUAS 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7B221D5-45F1-4EDE-A6A0-EF55E8169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60515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pPr>
            <a:r>
              <a:rPr lang="pt-B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Foram</a:t>
            </a:r>
            <a:r>
              <a:rPr lang="pt-BR" sz="2800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adquiridas 02 cadeiras giratórias para a Secretaria Executiva do CMAS, uma com a Fonte 940 e 936.</a:t>
            </a:r>
            <a:endParaRPr lang="pt-BR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501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46" y="2487584"/>
            <a:ext cx="3942172" cy="1974743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686097" y="0"/>
            <a:ext cx="6505903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/>
              <a:t>PROTEÇÃO SOCIAL BÁSICA</a:t>
            </a:r>
          </a:p>
        </p:txBody>
      </p:sp>
    </p:spTree>
    <p:extLst>
      <p:ext uri="{BB962C8B-B14F-4D97-AF65-F5344CB8AC3E}">
        <p14:creationId xmlns:p14="http://schemas.microsoft.com/office/powerpoint/2010/main" val="356901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586789" y="189186"/>
            <a:ext cx="8217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25.030.08.244.0009.6.016  Manutenção e ampliação da Proteção Social Básica</a:t>
            </a:r>
            <a:endParaRPr lang="pt-BR" sz="3200" b="1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0E9A700-6D16-4127-AD43-0732D53CC8F8}"/>
              </a:ext>
            </a:extLst>
          </p:cNvPr>
          <p:cNvSpPr txBox="1"/>
          <p:nvPr/>
        </p:nvSpPr>
        <p:spPr>
          <a:xfrm>
            <a:off x="355022" y="2274838"/>
            <a:ext cx="11481955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Nesta ação se concentram todos os recursos destinados à garantia das ofertas de serviços, programas e projetos da Proteção Social Básica, sendo  a manutenção dos serviços e também o cofinanciamento da Rede.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58293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/>
          <p:nvPr/>
        </p:nvCxnSpPr>
        <p:spPr>
          <a:xfrm flipV="1">
            <a:off x="322118" y="748145"/>
            <a:ext cx="11481955" cy="727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BÁSICA</a:t>
            </a: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8459"/>
              </p:ext>
            </p:extLst>
          </p:nvPr>
        </p:nvGraphicFramePr>
        <p:xfrm>
          <a:off x="322117" y="928721"/>
          <a:ext cx="11481955" cy="508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05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71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7656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29639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/>
                        <a:t>Elemento</a:t>
                      </a:r>
                      <a:r>
                        <a:rPr lang="pt-BR" baseline="0" dirty="0"/>
                        <a:t> de Despesa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Valor</a:t>
                      </a:r>
                      <a:r>
                        <a:rPr lang="pt-BR" baseline="0" dirty="0"/>
                        <a:t> Empenhado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7533">
                <a:tc>
                  <a:txBody>
                    <a:bodyPr/>
                    <a:lstStyle/>
                    <a:p>
                      <a:r>
                        <a:rPr lang="pt-BR" dirty="0"/>
                        <a:t>31.90.16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OUTRAS DESPESAS VARIÁVEIS - PESSOAL CIVIL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R$ 81.424,45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Hora extras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33.50.43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SUBVENÇÃO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945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R$ 2.969.806,15</a:t>
                      </a:r>
                    </a:p>
                    <a:p>
                      <a:endParaRPr lang="pt-BR" dirty="0"/>
                    </a:p>
                    <a:p>
                      <a:r>
                        <a:rPr lang="pt-BR" dirty="0"/>
                        <a:t>R$ 200.000,00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  <a:p>
                      <a:endParaRPr lang="pt-BR" dirty="0"/>
                    </a:p>
                    <a:p>
                      <a:r>
                        <a:rPr lang="pt-BR" sz="1200" dirty="0"/>
                        <a:t>Emenda Parlamentar - Portaria 2601/2018 - Instituto EUROBASE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/>
                        <a:t>33.90.30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MATERIAL DE CONSUMO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R$ 251.008,67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Gás, Gêneros Alimentícios, Material de Expediente, Material para Manutenção de Bens Imóveis e Veículos, Pneus, Material de Limpeza, entre outros.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1447576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33.90.33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PASSAGENS E DESPESAS COM LOCOMOÇÃO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9.200,02</a:t>
                      </a:r>
                      <a:endParaRPr lang="pt-BR" dirty="0">
                        <a:latin typeface="+mn-lt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Cartões Transportes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5872527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33.90.36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OUTROS SERVIÇOS DE TERCEIROS - PESSOA FÍSICA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940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25.309,20</a:t>
                      </a:r>
                      <a:endParaRPr lang="pt-BR" dirty="0">
                        <a:latin typeface="+mn-lt"/>
                      </a:endParaRP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>
                          <a:latin typeface="+mn-lt"/>
                        </a:rPr>
                        <a:t>Estagiários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5595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66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80" y="96704"/>
            <a:ext cx="3466809" cy="620268"/>
          </a:xfrm>
          <a:prstGeom prst="rect">
            <a:avLst/>
          </a:prstGeom>
        </p:spPr>
      </p:pic>
      <p:cxnSp>
        <p:nvCxnSpPr>
          <p:cNvPr id="7" name="Conector reto 6"/>
          <p:cNvCxnSpPr>
            <a:cxnSpLocks/>
          </p:cNvCxnSpPr>
          <p:nvPr/>
        </p:nvCxnSpPr>
        <p:spPr>
          <a:xfrm>
            <a:off x="322118" y="820881"/>
            <a:ext cx="11498821" cy="1561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chemeClr val="accent1">
              <a:lumMod val="7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4572000" y="189186"/>
            <a:ext cx="409903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/>
              <a:t>PROTEÇÃO SOCIAL BÁSICA</a:t>
            </a: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xmlns="" id="{317B73ED-1787-40B3-BD41-3B85E084F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061080"/>
              </p:ext>
            </p:extLst>
          </p:nvPr>
        </p:nvGraphicFramePr>
        <p:xfrm>
          <a:off x="193964" y="829215"/>
          <a:ext cx="11804072" cy="3789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4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03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663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566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6111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21507">
                <a:tc gridSpan="2"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Elemento</a:t>
                      </a:r>
                      <a:r>
                        <a:rPr lang="pt-BR" baseline="0" dirty="0">
                          <a:latin typeface="+mn-lt"/>
                        </a:rPr>
                        <a:t> de Despesa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Fonte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Valor</a:t>
                      </a:r>
                      <a:r>
                        <a:rPr lang="pt-BR" baseline="0" dirty="0">
                          <a:latin typeface="+mn-lt"/>
                        </a:rPr>
                        <a:t> Empenhado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LOCAÇÃO DE MÃO-DE-OBRA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162.889,11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>
                          <a:latin typeface="+mn-lt"/>
                        </a:rPr>
                        <a:t>Serviço de Limpeza e Copeira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1668998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+mn-lt"/>
                        </a:rPr>
                        <a:t>33.90.39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OUTROS SERVIÇOS DE TERCEIROS - PESSOA JURÍDICA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934</a:t>
                      </a:r>
                    </a:p>
                    <a:p>
                      <a:r>
                        <a:rPr lang="pt-BR" dirty="0">
                          <a:latin typeface="+mn-lt"/>
                        </a:rPr>
                        <a:t>940</a:t>
                      </a:r>
                    </a:p>
                    <a:p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707.468,70</a:t>
                      </a:r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2.160,00</a:t>
                      </a:r>
                      <a:endParaRPr lang="pt-BR" dirty="0">
                        <a:latin typeface="+mn-lt"/>
                      </a:endParaRPr>
                    </a:p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103,22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u="none" strike="noStrike" dirty="0">
                          <a:effectLst/>
                          <a:latin typeface="+mn-lt"/>
                        </a:rPr>
                        <a:t>Manutenção e Conservação de Bens Imóveis, Oficina, </a:t>
                      </a:r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Fornecimento de Alimentação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(Kit Lanches), </a:t>
                      </a:r>
                      <a:r>
                        <a:rPr lang="pt-BR" sz="1100" u="none" strike="noStrike" dirty="0">
                          <a:effectLst/>
                          <a:latin typeface="+mn-lt"/>
                        </a:rPr>
                        <a:t>Serviços de Energia Elétrica, Serviços de Água e Esgoto e Serviços de Telecomunicações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endParaRPr lang="pt-BR" sz="11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5184468"/>
                  </a:ext>
                </a:extLst>
              </a:tr>
              <a:tr h="421507"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33.90.40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SERVIÇOS DE TECNOLOGIA DA INFORMAÇÃO E COMUNICAÇÃO - PESSOA JURÍDICA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R$ </a:t>
                      </a:r>
                      <a:r>
                        <a:rPr lang="pt-BR" dirty="0"/>
                        <a:t>76.812,18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latin typeface="+mn-lt"/>
                        </a:rPr>
                        <a:t>GPON e </a:t>
                      </a:r>
                      <a:r>
                        <a:rPr lang="pt-BR" dirty="0" err="1">
                          <a:latin typeface="+mn-lt"/>
                        </a:rPr>
                        <a:t>Almaq</a:t>
                      </a:r>
                      <a:endParaRPr lang="pt-BR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3572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26028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4516</TotalTime>
  <Words>2023</Words>
  <Application>Microsoft Office PowerPoint</Application>
  <PresentationFormat>Widescreen</PresentationFormat>
  <Paragraphs>540</Paragraphs>
  <Slides>34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Retrospectiva</vt:lpstr>
      <vt:lpstr>Apresentação do PowerPoint</vt:lpstr>
      <vt:lpstr>Apresentação do PowerPoint</vt:lpstr>
      <vt:lpstr>Apresentação do PowerPoint</vt:lpstr>
      <vt:lpstr>25.030.08.244.0009.5.013  Estruturação da Proteção Social e da Gestão no SUAS – FMAS </vt:lpstr>
      <vt:lpstr>25.030.08.244.0009.5.014  Estruturação para o exercício do Controle Social no SUAS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25.030.08.244.0009.6.020  Fomento ao exercício do Controle Social e à participação no SUAS </vt:lpstr>
      <vt:lpstr>Apresentação do PowerPoint</vt:lpstr>
      <vt:lpstr>Apresentação do PowerPoint</vt:lpstr>
      <vt:lpstr>BLOCO DA PROTEÇÃO SOCIAL ESPECIAL</vt:lpstr>
      <vt:lpstr>BLOCO DA PROTEÇÃO SOCIAL ESPECIAL</vt:lpstr>
      <vt:lpstr>BLOCO DA PROTEÇÃO SOCIAL ESPECIAL</vt:lpstr>
      <vt:lpstr>BLOCO DA PROTEÇÃO SOCIAL BÁSICA</vt:lpstr>
      <vt:lpstr>BLOCO DA PROTEÇÃO SOCIAL BÁSICA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Provável Superávit Recursos Externos</dc:title>
  <dc:creator>Débora Campos Pereira</dc:creator>
  <cp:lastModifiedBy>Aurelio Caetano da Silva - matr 14.424-0</cp:lastModifiedBy>
  <cp:revision>306</cp:revision>
  <cp:lastPrinted>2020-02-06T19:09:13Z</cp:lastPrinted>
  <dcterms:created xsi:type="dcterms:W3CDTF">2018-02-21T14:37:52Z</dcterms:created>
  <dcterms:modified xsi:type="dcterms:W3CDTF">2022-08-16T15:50:07Z</dcterms:modified>
</cp:coreProperties>
</file>