
<file path=[Content_Types].xml><?xml version="1.0" encoding="utf-8"?>
<Types xmlns="http://schemas.openxmlformats.org/package/2006/content-types">
  <Default Extension="jpeg" ContentType="image/jpeg"/>
  <Default Extension="jp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handoutMasterIdLst>
    <p:handoutMasterId r:id="rId29"/>
  </p:handoutMasterIdLst>
  <p:sldIdLst>
    <p:sldId id="267" r:id="rId2"/>
    <p:sldId id="275" r:id="rId3"/>
    <p:sldId id="273" r:id="rId4"/>
    <p:sldId id="322" r:id="rId5"/>
    <p:sldId id="280" r:id="rId6"/>
    <p:sldId id="330" r:id="rId7"/>
    <p:sldId id="347" r:id="rId8"/>
    <p:sldId id="276" r:id="rId9"/>
    <p:sldId id="303" r:id="rId10"/>
    <p:sldId id="281" r:id="rId11"/>
    <p:sldId id="329" r:id="rId12"/>
    <p:sldId id="307" r:id="rId13"/>
    <p:sldId id="308" r:id="rId14"/>
    <p:sldId id="348" r:id="rId15"/>
    <p:sldId id="290" r:id="rId16"/>
    <p:sldId id="331" r:id="rId17"/>
    <p:sldId id="288" r:id="rId18"/>
    <p:sldId id="345" r:id="rId19"/>
    <p:sldId id="349" r:id="rId20"/>
    <p:sldId id="292" r:id="rId21"/>
    <p:sldId id="294" r:id="rId22"/>
    <p:sldId id="319" r:id="rId23"/>
    <p:sldId id="346" r:id="rId24"/>
    <p:sldId id="338" r:id="rId25"/>
    <p:sldId id="341" r:id="rId26"/>
    <p:sldId id="291" r:id="rId2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a Campos Pereira matr 149195" initials="DCPm1" lastIdx="6" clrIdx="0">
    <p:extLst>
      <p:ext uri="{19B8F6BF-5375-455C-9EA6-DF929625EA0E}">
        <p15:presenceInfo xmlns:p15="http://schemas.microsoft.com/office/powerpoint/2012/main" userId="S-1-5-21-2000478354-1935655697-682003330-18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A1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62" autoAdjust="0"/>
    <p:restoredTop sz="94660"/>
  </p:normalViewPr>
  <p:slideViewPr>
    <p:cSldViewPr snapToGrid="0">
      <p:cViewPr varScale="1">
        <p:scale>
          <a:sx n="80" d="100"/>
          <a:sy n="80" d="100"/>
        </p:scale>
        <p:origin x="68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F722-45AA-4DDC-8D51-9D881FB7BAEA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C8B7-6BDA-405C-B3ED-5975D380D91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0407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DBEED-F636-4E2E-A8E0-C0977E343986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711A5-B446-41AB-B036-39BF620567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21385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752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6129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6070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549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5094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3589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2164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1554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17562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27912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442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832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393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63753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22378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626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7157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2576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424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9764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424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7030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63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0613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6117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130534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33566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1F3C-43C6-4299-8289-518A13757C33}" type="datetime1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29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97E4-0F90-41C9-B1EA-6CCD5C7A5451}" type="datetime1">
              <a:rPr lang="pt-BR" smtClean="0"/>
              <a:t>19/06/2024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72280-6898-4923-84BC-73BACC4D1E92}" type="datetime1">
              <a:rPr lang="pt-BR" smtClean="0"/>
              <a:t>19/06/2024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3693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19/06/2024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5581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19/06/2024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294677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E8D5165-4F78-485D-97A4-CA4EF0EB2879}" type="datetime1">
              <a:rPr lang="pt-BR" smtClean="0"/>
              <a:t>19/06/2024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6632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6B71-D7A8-4B00-B1B1-14B63E8D1412}" type="datetime1">
              <a:rPr lang="pt-BR" smtClean="0"/>
              <a:t>19/06/2024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085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207B8E-7973-4609-B9C3-516F1CFF59BC}" type="datetime1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53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6369627"/>
            <a:ext cx="12192000" cy="4883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-1" y="-1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6096000" y="2204438"/>
            <a:ext cx="444627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/>
              <a:t>DIRETORIA DE GESTÃO ADMINISTRATIVA E FINANCEIRA</a:t>
            </a:r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r>
              <a:rPr lang="pt-BR" sz="2800" dirty="0"/>
              <a:t>Gerência de Gestão Orçamentária Financeira</a:t>
            </a:r>
          </a:p>
          <a:p>
            <a:pPr algn="ctr"/>
            <a:endParaRPr lang="pt-BR" sz="2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PROTEÇÃO SOCIAL ESPECIAL</a:t>
            </a:r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286842"/>
            <a:ext cx="8217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25.030.08.244.0009.6.017  Manutenção e ampliação da Proteção Social Especial</a:t>
            </a:r>
            <a:endParaRPr lang="pt-BR" sz="24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0E9A700-6D16-4127-AD43-0732D53CC8F8}"/>
              </a:ext>
            </a:extLst>
          </p:cNvPr>
          <p:cNvSpPr txBox="1"/>
          <p:nvPr/>
        </p:nvSpPr>
        <p:spPr>
          <a:xfrm>
            <a:off x="239612" y="1564625"/>
            <a:ext cx="11481955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se concentram todos os recursos destinados à garantia das ofertas de serviços, programas e projetos da Proteção Social Especial, sendo  a manutenção das unidades dos CREAS, Centro Pop, Serviço de Abordagem Social, Serviço de Acolhimento Familiar e também o cofinanciamento da Rede.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931402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8195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ESPECIAL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9C9B2FA3-893F-4A88-982C-1939FEFCD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821373"/>
              </p:ext>
            </p:extLst>
          </p:nvPr>
        </p:nvGraphicFramePr>
        <p:xfrm>
          <a:off x="119980" y="820880"/>
          <a:ext cx="11913976" cy="5645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7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3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7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2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1883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6095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641 - </a:t>
                      </a:r>
                      <a:r>
                        <a:rPr lang="pt-BR" sz="1200" dirty="0"/>
                        <a:t>Estruturação da Rede de Serviços do SUAS - SIGTV   411370020230002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8812</a:t>
                      </a:r>
                      <a:r>
                        <a:rPr lang="pt-BR" sz="1200" dirty="0"/>
                        <a:t> - Serviço de Acolhimento para Adultos e Famílias- FEAS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8815 </a:t>
                      </a:r>
                      <a:r>
                        <a:rPr lang="pt-BR" sz="1200" dirty="0"/>
                        <a:t>- Serviço de Acolhimento para Crianças, Adolescentes - FEAS</a:t>
                      </a: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8824 -</a:t>
                      </a:r>
                      <a:r>
                        <a:rPr lang="pt-BR" sz="1200" dirty="0"/>
                        <a:t> Serviço de Acolhimento Institucional para Pessoas em Situação de Rua - FEAS</a:t>
                      </a: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R$ 5.472.357,61</a:t>
                      </a:r>
                    </a:p>
                    <a:p>
                      <a:r>
                        <a:rPr lang="pt-BR" dirty="0"/>
                        <a:t>R$160.000,00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R$ 1.000.000,00</a:t>
                      </a:r>
                    </a:p>
                    <a:p>
                      <a:r>
                        <a:rPr lang="pt-BR" dirty="0"/>
                        <a:t>R$ 2.157,86</a:t>
                      </a:r>
                    </a:p>
                    <a:p>
                      <a:endParaRPr lang="pt-BR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R$ 957,61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R$ 11.538,87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800" dirty="0"/>
                    </a:p>
                    <a:p>
                      <a:r>
                        <a:rPr lang="pt-BR" sz="1200" dirty="0"/>
                        <a:t>SOS – Termo de Fomento nº 25003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07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R$ 3.828,36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R$ 202.397,44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</a:p>
                    <a:p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766131"/>
                  </a:ext>
                </a:extLst>
              </a:tr>
              <a:tr h="1023684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MATERIAL, BEM OU SERVIÇO PARA DISTRIBUIÇÃO GRATUITA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R$ 10.968,64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dirty="0">
                          <a:latin typeface="+mn-lt"/>
                        </a:rPr>
                        <a:t>Restaurante Popular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5035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050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ESPECIAL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681E8C6E-65D1-441B-AC40-CEF391305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422366"/>
              </p:ext>
            </p:extLst>
          </p:nvPr>
        </p:nvGraphicFramePr>
        <p:xfrm>
          <a:off x="119981" y="681425"/>
          <a:ext cx="1195204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4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8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PASSAGENS E DESPESAS COM LOCOMOÇÃO</a:t>
                      </a:r>
                    </a:p>
                    <a:p>
                      <a:pPr algn="l" fontAlgn="b"/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R$ 127.879,21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dirty="0">
                          <a:latin typeface="+mn-lt"/>
                        </a:rPr>
                        <a:t>Passagens Centro Pop e Cartões Transportes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273466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R$ 37.503,79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R$ 42.325,41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68998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R$ 66.721,24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R$ 229.467,94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84133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– PJURÍDICA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R$ 65.617,38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R$ 54.431,01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572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911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ESPECIAL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681E8C6E-65D1-441B-AC40-CEF391305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89860"/>
              </p:ext>
            </p:extLst>
          </p:nvPr>
        </p:nvGraphicFramePr>
        <p:xfrm>
          <a:off x="119981" y="681425"/>
          <a:ext cx="1195204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4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8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R$ 2.700,35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Empenho referente ao pagamento de Licenciamento anual dos veículos, e 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86456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R$ 21.190,02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Pagamento retroativo referentes a repactuação – Serviço de Limpeza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495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4905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BENEFÍCIOS DA POLÍTICA DE ASSISTÊNCIA SOCIAL</a:t>
            </a:r>
          </a:p>
        </p:txBody>
      </p:sp>
    </p:spTree>
    <p:extLst>
      <p:ext uri="{BB962C8B-B14F-4D97-AF65-F5344CB8AC3E}">
        <p14:creationId xmlns:p14="http://schemas.microsoft.com/office/powerpoint/2010/main" val="3333920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286842"/>
            <a:ext cx="8217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25.030.08.244.0009.6.018  Manutenção e ampliação dos benefícios e transferência de renda no SUAS</a:t>
            </a:r>
            <a:endParaRPr lang="pt-BR" sz="28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0E9A700-6D16-4127-AD43-0732D53CC8F8}"/>
              </a:ext>
            </a:extLst>
          </p:cNvPr>
          <p:cNvSpPr txBox="1"/>
          <p:nvPr/>
        </p:nvSpPr>
        <p:spPr>
          <a:xfrm>
            <a:off x="239612" y="2044024"/>
            <a:ext cx="11481955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são executados os benefícios eventuais (emergencial,</a:t>
            </a:r>
            <a:r>
              <a:rPr lang="pt-BR" sz="360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auxílio funeral e auxílio natalidade), o PMTR, a guarda subsidiada e a família acolhedora, os quais registraram a seguinte execução:</a:t>
            </a:r>
          </a:p>
        </p:txBody>
      </p:sp>
    </p:spTree>
    <p:extLst>
      <p:ext uri="{BB962C8B-B14F-4D97-AF65-F5344CB8AC3E}">
        <p14:creationId xmlns:p14="http://schemas.microsoft.com/office/powerpoint/2010/main" val="485910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1999" y="189186"/>
            <a:ext cx="48347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BENEFÍCIO</a:t>
            </a:r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52FA7303-52C2-46E2-9509-3178D4C16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636948"/>
              </p:ext>
            </p:extLst>
          </p:nvPr>
        </p:nvGraphicFramePr>
        <p:xfrm>
          <a:off x="525516" y="992936"/>
          <a:ext cx="10993822" cy="29565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5930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4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AUXÍLIOS FINANCEIROS A PESSOAS FÍSICA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EMPENHADO (R$)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OBSERVAÇÃO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dirty="0"/>
                        <a:t>Família Acolhedora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93.138,94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Guarda Subsidiada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75.542,00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Benefício</a:t>
                      </a:r>
                      <a:r>
                        <a:rPr lang="pt-BR" sz="2200" baseline="0" dirty="0"/>
                        <a:t> Eventual</a:t>
                      </a:r>
                      <a:endParaRPr lang="pt-BR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1.367.983,50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PMTR e Auxílio Natalidade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3.745.701,50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ACESF – Auxílio Funeral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900.000,00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Empenho Global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710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25.030.08.244.0009.6.019  Manutenção das atividades de Gestão do SUAS - FMAS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F2D31973-5071-AA79-1AED-257F2A1A9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872859"/>
              </p:ext>
            </p:extLst>
          </p:nvPr>
        </p:nvGraphicFramePr>
        <p:xfrm>
          <a:off x="127722" y="1938743"/>
          <a:ext cx="11936555" cy="380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33.90.35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CONSULTORIA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R$ 350.000,00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aseline="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Prestação de serviços técnicos especializados para o fortalecimento do processo da convivência e do trabalho social no SUAS, visando o aprimoramento metodológico e dos processos de referência e contrarreferência, de vigilância Socioassistencial e da educação permanente para equipes das ofertas socioassistenciais da proteção social básica e especial.</a:t>
                      </a: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882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25.030.08.244.0009.6.020  Fomento ao exercício do Controle Social e à participação no SUAS 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F2D31973-5071-AA79-1AED-257F2A1A9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668929"/>
              </p:ext>
            </p:extLst>
          </p:nvPr>
        </p:nvGraphicFramePr>
        <p:xfrm>
          <a:off x="127722" y="1938743"/>
          <a:ext cx="11936555" cy="167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R$ 9.626,00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aseline="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Impressos gráficos</a:t>
                      </a: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9495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104540" y="2338040"/>
            <a:ext cx="444627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Prestação de Contas do</a:t>
            </a:r>
          </a:p>
          <a:p>
            <a:pPr algn="ctr"/>
            <a:r>
              <a:rPr lang="pt-BR" sz="3200" b="1" dirty="0"/>
              <a:t>Fundo Municipal de Assistência Social</a:t>
            </a:r>
          </a:p>
          <a:p>
            <a:pPr algn="ctr"/>
            <a:endParaRPr lang="pt-BR" sz="3200" b="1" dirty="0"/>
          </a:p>
          <a:p>
            <a:pPr algn="ctr"/>
            <a:r>
              <a:rPr lang="pt-BR" sz="3200" b="1" dirty="0"/>
              <a:t>1º quadrimestre 2024</a:t>
            </a:r>
          </a:p>
          <a:p>
            <a:pPr algn="ctr"/>
            <a:r>
              <a:rPr lang="pt-BR" sz="2000" b="1" dirty="0"/>
              <a:t>01/01/2024 à 30/04/2024</a:t>
            </a:r>
            <a:endParaRPr lang="pt-BR" sz="3200" b="1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D1FECB3-A4AC-48A6-B0A2-95A483F63F1B}"/>
              </a:ext>
            </a:extLst>
          </p:cNvPr>
          <p:cNvSpPr/>
          <p:nvPr/>
        </p:nvSpPr>
        <p:spPr>
          <a:xfrm>
            <a:off x="-10391" y="0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MDS</a:t>
            </a:r>
          </a:p>
        </p:txBody>
      </p:sp>
    </p:spTree>
    <p:extLst>
      <p:ext uri="{BB962C8B-B14F-4D97-AF65-F5344CB8AC3E}">
        <p14:creationId xmlns:p14="http://schemas.microsoft.com/office/powerpoint/2010/main" val="3603613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85183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BC5D75A7-763A-9FBE-50E2-A05BAB0AB4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094614"/>
              </p:ext>
            </p:extLst>
          </p:nvPr>
        </p:nvGraphicFramePr>
        <p:xfrm>
          <a:off x="1058779" y="1082843"/>
          <a:ext cx="10118557" cy="4427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7653">
                  <a:extLst>
                    <a:ext uri="{9D8B030D-6E8A-4147-A177-3AD203B41FA5}">
                      <a16:colId xmlns:a16="http://schemas.microsoft.com/office/drawing/2014/main" val="3462703828"/>
                    </a:ext>
                  </a:extLst>
                </a:gridCol>
                <a:gridCol w="3293265">
                  <a:extLst>
                    <a:ext uri="{9D8B030D-6E8A-4147-A177-3AD203B41FA5}">
                      <a16:colId xmlns:a16="http://schemas.microsoft.com/office/drawing/2014/main" val="3238448318"/>
                    </a:ext>
                  </a:extLst>
                </a:gridCol>
                <a:gridCol w="4577639">
                  <a:extLst>
                    <a:ext uri="{9D8B030D-6E8A-4147-A177-3AD203B41FA5}">
                      <a16:colId xmlns:a16="http://schemas.microsoft.com/office/drawing/2014/main" val="2999596234"/>
                    </a:ext>
                  </a:extLst>
                </a:gridCol>
              </a:tblGrid>
              <a:tr h="97239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2800" b="1" u="none" strike="noStrike" dirty="0">
                          <a:effectLst/>
                        </a:rPr>
                        <a:t>Bloco da Gestão do Programa Bolsa Família e do Cadastro Único</a:t>
                      </a:r>
                      <a:endParaRPr lang="pt-BR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010119"/>
                  </a:ext>
                </a:extLst>
              </a:tr>
              <a:tr h="49360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COMPONENTE - IGDBF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214895"/>
                  </a:ext>
                </a:extLst>
              </a:tr>
              <a:tr h="493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b="1" u="none" strike="noStrike" dirty="0">
                          <a:effectLst/>
                        </a:rPr>
                        <a:t>Parcela</a:t>
                      </a:r>
                      <a:endParaRPr lang="pt-BR" sz="2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b="1" u="none" strike="noStrike">
                          <a:effectLst/>
                        </a:rPr>
                        <a:t>Data da Ordem</a:t>
                      </a:r>
                      <a:endParaRPr lang="pt-BR" sz="2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b="1" u="none" strike="noStrike" dirty="0">
                          <a:effectLst/>
                        </a:rPr>
                        <a:t>Valor Bruto</a:t>
                      </a:r>
                      <a:endParaRPr lang="pt-BR" sz="2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5526695"/>
                  </a:ext>
                </a:extLst>
              </a:tr>
              <a:tr h="493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12/2023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07/02/2024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84.317,22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413626"/>
                  </a:ext>
                </a:extLst>
              </a:tr>
              <a:tr h="493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01/2024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05/03/2024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75.630,52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9170183"/>
                  </a:ext>
                </a:extLst>
              </a:tr>
              <a:tr h="493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02/2024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19/03/2024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76.251,21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8453769"/>
                  </a:ext>
                </a:extLst>
              </a:tr>
              <a:tr h="493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03/2024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26/04/2024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77.995,26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651152"/>
                  </a:ext>
                </a:extLst>
              </a:tr>
              <a:tr h="49360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>
                          <a:effectLst/>
                        </a:rPr>
                        <a:t>TOTAL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b="1" u="none" strike="noStrike" dirty="0">
                          <a:effectLst/>
                        </a:rPr>
                        <a:t> R$                    314.194,21 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2001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520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552B74C-A032-B23D-84F2-1B25AE8A7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70060"/>
              </p:ext>
            </p:extLst>
          </p:nvPr>
        </p:nvGraphicFramePr>
        <p:xfrm>
          <a:off x="229269" y="1417632"/>
          <a:ext cx="5866731" cy="5035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3189">
                  <a:extLst>
                    <a:ext uri="{9D8B030D-6E8A-4147-A177-3AD203B41FA5}">
                      <a16:colId xmlns:a16="http://schemas.microsoft.com/office/drawing/2014/main" val="1114684796"/>
                    </a:ext>
                  </a:extLst>
                </a:gridCol>
                <a:gridCol w="1909432">
                  <a:extLst>
                    <a:ext uri="{9D8B030D-6E8A-4147-A177-3AD203B41FA5}">
                      <a16:colId xmlns:a16="http://schemas.microsoft.com/office/drawing/2014/main" val="3968966782"/>
                    </a:ext>
                  </a:extLst>
                </a:gridCol>
                <a:gridCol w="2654110">
                  <a:extLst>
                    <a:ext uri="{9D8B030D-6E8A-4147-A177-3AD203B41FA5}">
                      <a16:colId xmlns:a16="http://schemas.microsoft.com/office/drawing/2014/main" val="1992628445"/>
                    </a:ext>
                  </a:extLst>
                </a:gridCol>
              </a:tblGrid>
              <a:tr h="29540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COMPONENTE - PISO FIXO DE MEDIA COMPLEXIDADE - PAEFI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439835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Bruto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3011892386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12/2023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50.535,34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770795900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31.200,00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749778843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31.200,00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2168899005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31.200,00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205000600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144.135,34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4096040419"/>
                  </a:ext>
                </a:extLst>
              </a:tr>
              <a:tr h="34842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COMPONENTE - PISO FIXO DE MEDIA COMPLEXIDADE - MSE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530947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Bruto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530066743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12/2023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34.208,54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476928564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21.120,00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838283805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21.120,00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3360733210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21.120,00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911178355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97.568,54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576124908"/>
                  </a:ext>
                </a:extLst>
              </a:tr>
              <a:tr h="29540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COMPONENTE - PISO FIXO DE MEDIA COMPLEXIDADE - CENTRO POP-RUA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865007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Líquido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374993707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12/2023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29.802,90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2254641601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18.400,00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213442396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18.400,00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3388503988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18.400,00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252724351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85.002,90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3914074938"/>
                  </a:ext>
                </a:extLst>
              </a:tr>
              <a:tr h="28783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COMPONENTE - PISO FIXO DE MEDIA COMPLEXIDADE - ABORDAGEM-SOCIAL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19438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Líquido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730302496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12/2023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25.915,56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2919544713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16.000,00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309527023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16.000,00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1214197006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16.000,00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224322232"/>
                  </a:ext>
                </a:extLst>
              </a:tr>
              <a:tr h="151491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 R$                        73.915,56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66" marR="6266" marT="6266" marB="0" anchor="ctr"/>
                </a:tc>
                <a:extLst>
                  <a:ext uri="{0D108BD9-81ED-4DB2-BD59-A6C34878D82A}">
                    <a16:rowId xmlns:a16="http://schemas.microsoft.com/office/drawing/2014/main" val="2082075389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2598693-8514-20B8-E525-29A1F72058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045144"/>
              </p:ext>
            </p:extLst>
          </p:nvPr>
        </p:nvGraphicFramePr>
        <p:xfrm>
          <a:off x="6156159" y="1417632"/>
          <a:ext cx="5866731" cy="50010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3188">
                  <a:extLst>
                    <a:ext uri="{9D8B030D-6E8A-4147-A177-3AD203B41FA5}">
                      <a16:colId xmlns:a16="http://schemas.microsoft.com/office/drawing/2014/main" val="3510249281"/>
                    </a:ext>
                  </a:extLst>
                </a:gridCol>
                <a:gridCol w="1909433">
                  <a:extLst>
                    <a:ext uri="{9D8B030D-6E8A-4147-A177-3AD203B41FA5}">
                      <a16:colId xmlns:a16="http://schemas.microsoft.com/office/drawing/2014/main" val="618170411"/>
                    </a:ext>
                  </a:extLst>
                </a:gridCol>
                <a:gridCol w="2654110">
                  <a:extLst>
                    <a:ext uri="{9D8B030D-6E8A-4147-A177-3AD203B41FA5}">
                      <a16:colId xmlns:a16="http://schemas.microsoft.com/office/drawing/2014/main" val="1747192263"/>
                    </a:ext>
                  </a:extLst>
                </a:gridCol>
              </a:tblGrid>
              <a:tr h="2987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COMPONENTE - PISO DE TRANSICAO DE MEDIA COMPLEXIDADE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8832266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Líquido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4205707157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12/2023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34.711,66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403922644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21.430,62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788333440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21.430,62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2409425393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21.430,62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771128756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99.003,52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44168202"/>
                  </a:ext>
                </a:extLst>
              </a:tr>
              <a:tr h="41213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COMPONENTE - PISO DE ALTA COMPLEXIDADE II - POP DE RUA - SERVICO DE ACOLHIMENTO PARA ADULTOS E FAMILIAS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163585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Líquido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2487185150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12/2023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51.831,12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1756939188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32.000,00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4282621560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32.000,00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1342442910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32.000,00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103168628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147.831,12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638125586"/>
                  </a:ext>
                </a:extLst>
              </a:tr>
              <a:tr h="32173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COMPONENTE - PISO DE ALTA COMPLEXIDADE I - CRIANCA\ADOLESCENTE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31271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Líquido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4168311294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12/2023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84.225,57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199185101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52.000,00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4096715996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52.000,00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1366750822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52.000,00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934662505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240.225,57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4274055238"/>
                  </a:ext>
                </a:extLst>
              </a:tr>
              <a:tr h="15320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COMPONENTE - PISO DE ALTA COMPLEXIDADE I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87559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Parcela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Data da Ordem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Valor Líquido</a:t>
                      </a:r>
                      <a:endParaRPr lang="pt-BR" sz="1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270874061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12/2023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30/01/2024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11.662,00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612282126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01/2024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28/02/2024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  7.200,00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3099377612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02/2024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19/03/2024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  7.200,00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2020131536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03/2024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26/04/2024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 R$                          7.200,00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2055026000"/>
                  </a:ext>
                </a:extLst>
              </a:tr>
              <a:tr h="153209"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 R$                        33.262,00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37" marR="6337" marT="6337" marB="0" anchor="ctr"/>
                </a:tc>
                <a:extLst>
                  <a:ext uri="{0D108BD9-81ED-4DB2-BD59-A6C34878D82A}">
                    <a16:rowId xmlns:a16="http://schemas.microsoft.com/office/drawing/2014/main" val="1401811119"/>
                  </a:ext>
                </a:extLst>
              </a:tr>
            </a:tbl>
          </a:graphicData>
        </a:graphic>
      </p:graphicFrame>
      <p:sp>
        <p:nvSpPr>
          <p:cNvPr id="9" name="CaixaDeTexto 8">
            <a:extLst>
              <a:ext uri="{FF2B5EF4-FFF2-40B4-BE49-F238E27FC236}">
                <a16:creationId xmlns:a16="http://schemas.microsoft.com/office/drawing/2014/main" id="{31E14837-1CAC-6E56-B395-D1610818F040}"/>
              </a:ext>
            </a:extLst>
          </p:cNvPr>
          <p:cNvSpPr txBox="1"/>
          <p:nvPr/>
        </p:nvSpPr>
        <p:spPr>
          <a:xfrm>
            <a:off x="169109" y="832857"/>
            <a:ext cx="116349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Bloco da Proteção Social Especial de Média Complexidade</a:t>
            </a:r>
            <a:r>
              <a:rPr lang="pt-BR" sz="2400" dirty="0"/>
              <a:t> </a:t>
            </a:r>
            <a:r>
              <a:rPr lang="pt-BR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- R$     920.944,55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16083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F662CD29-DDE0-0C2E-F443-001C5AE11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879410"/>
              </p:ext>
            </p:extLst>
          </p:nvPr>
        </p:nvGraphicFramePr>
        <p:xfrm>
          <a:off x="144379" y="120315"/>
          <a:ext cx="11947357" cy="6137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3889">
                  <a:extLst>
                    <a:ext uri="{9D8B030D-6E8A-4147-A177-3AD203B41FA5}">
                      <a16:colId xmlns:a16="http://schemas.microsoft.com/office/drawing/2014/main" val="3431275761"/>
                    </a:ext>
                  </a:extLst>
                </a:gridCol>
                <a:gridCol w="3888481">
                  <a:extLst>
                    <a:ext uri="{9D8B030D-6E8A-4147-A177-3AD203B41FA5}">
                      <a16:colId xmlns:a16="http://schemas.microsoft.com/office/drawing/2014/main" val="152551401"/>
                    </a:ext>
                  </a:extLst>
                </a:gridCol>
                <a:gridCol w="5404987">
                  <a:extLst>
                    <a:ext uri="{9D8B030D-6E8A-4147-A177-3AD203B41FA5}">
                      <a16:colId xmlns:a16="http://schemas.microsoft.com/office/drawing/2014/main" val="544587034"/>
                    </a:ext>
                  </a:extLst>
                </a:gridCol>
              </a:tblGrid>
              <a:tr h="54445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3600" b="1" u="none" strike="noStrike" dirty="0">
                          <a:effectLst/>
                        </a:rPr>
                        <a:t>Bloco da Proteção Social Básica - R$ 391.200,00</a:t>
                      </a:r>
                      <a:endParaRPr lang="pt-BR" sz="3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651724"/>
                  </a:ext>
                </a:extLst>
              </a:tr>
              <a:tr h="78837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COMPONENTE - SERVICO DE CONVIVENCIA E FORTALECIMENTO DE VINCULOS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34801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Parcela</a:t>
                      </a:r>
                      <a:endParaRPr lang="pt-BR" sz="24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 dirty="0">
                          <a:effectLst/>
                        </a:rPr>
                        <a:t>Data da Ordem</a:t>
                      </a:r>
                      <a:endParaRPr lang="pt-BR" sz="24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Valor Bruto</a:t>
                      </a:r>
                      <a:endParaRPr lang="pt-BR" sz="24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1301824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01/2024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28/02/2024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 R$                        53.600,00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03282147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02/2024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19/03/2024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 R$                        53.600,00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0719861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03/2024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26/04/2024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 R$                        53.600,00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8756824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 R$                       160.800,00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13973230"/>
                  </a:ext>
                </a:extLst>
              </a:tr>
              <a:tr h="43556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COMPONENTE - PISO BASICO FIXO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00370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Parcela</a:t>
                      </a:r>
                      <a:endParaRPr lang="pt-BR" sz="24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Data da Ordem</a:t>
                      </a:r>
                      <a:endParaRPr lang="pt-BR" sz="24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Valor Bruto</a:t>
                      </a:r>
                      <a:endParaRPr lang="pt-BR" sz="24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9466543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01/2024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28/02/2024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 R$                        76.800,00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7510863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02/2024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19/03/2024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 R$                        76.800,00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44962216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03/2024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26/04/2024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>
                          <a:effectLst/>
                        </a:rPr>
                        <a:t> R$                        76.800,00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7132288"/>
                  </a:ext>
                </a:extLst>
              </a:tr>
              <a:tr h="435567">
                <a:tc>
                  <a:txBody>
                    <a:bodyPr/>
                    <a:lstStyle/>
                    <a:p>
                      <a:pPr algn="l" fontAlgn="ctr"/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u="none" strike="noStrike" dirty="0">
                          <a:effectLst/>
                        </a:rPr>
                        <a:t> R$                       230.400,00 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1529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182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Estado do Paraná</a:t>
            </a:r>
          </a:p>
        </p:txBody>
      </p:sp>
    </p:spTree>
    <p:extLst>
      <p:ext uri="{BB962C8B-B14F-4D97-AF65-F5344CB8AC3E}">
        <p14:creationId xmlns:p14="http://schemas.microsoft.com/office/powerpoint/2010/main" val="239571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B68BAA9-181C-3F4B-7988-17F3A3AEA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386899"/>
              </p:ext>
            </p:extLst>
          </p:nvPr>
        </p:nvGraphicFramePr>
        <p:xfrm>
          <a:off x="304800" y="1300868"/>
          <a:ext cx="11424356" cy="269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24356">
                  <a:extLst>
                    <a:ext uri="{9D8B030D-6E8A-4147-A177-3AD203B41FA5}">
                      <a16:colId xmlns:a16="http://schemas.microsoft.com/office/drawing/2014/main" val="885387451"/>
                    </a:ext>
                  </a:extLst>
                </a:gridCol>
              </a:tblGrid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REPASSE: 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Piso Único de Assistência Social - PAS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3304976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DO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948.000,00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055380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TIPO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Continuado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9595527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SITUAÇÃO: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Vigente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836560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DELIBERAÇÃO: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CEAS 59/2023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566132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FONTE: 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4828092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NÃO RECEBEMOS NENHUM VALOR NO 1º QUADRIMESTRE DE 2024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8426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205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1" y="864345"/>
            <a:ext cx="10058400" cy="492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9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3548501" y="252326"/>
            <a:ext cx="7168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PRESTAÇÃO DE CONTAS: FMAS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81816" y="3405351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PSB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3597752" y="3358055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PSE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6494694" y="3352799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GESTÃO DO SUAS</a:t>
            </a:r>
          </a:p>
        </p:txBody>
      </p:sp>
      <p:sp>
        <p:nvSpPr>
          <p:cNvPr id="17" name="Mais 16"/>
          <p:cNvSpPr/>
          <p:nvPr/>
        </p:nvSpPr>
        <p:spPr>
          <a:xfrm>
            <a:off x="3004938" y="3678621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Mais 17"/>
          <p:cNvSpPr/>
          <p:nvPr/>
        </p:nvSpPr>
        <p:spPr>
          <a:xfrm>
            <a:off x="5911736" y="3641833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1618593" y="2322786"/>
            <a:ext cx="8586952" cy="7252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25.030 - FUNDO MUNICIPAL DE ASSISTÊNCIA SOCIAL</a:t>
            </a:r>
          </a:p>
        </p:txBody>
      </p:sp>
      <p:sp>
        <p:nvSpPr>
          <p:cNvPr id="13" name="Mais 12"/>
          <p:cNvSpPr/>
          <p:nvPr/>
        </p:nvSpPr>
        <p:spPr>
          <a:xfrm>
            <a:off x="8807340" y="3636915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9360803" y="3347881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BENEFÍCIOS</a:t>
            </a:r>
          </a:p>
        </p:txBody>
      </p:sp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08.244.0009.5013 - </a:t>
            </a:r>
            <a:r>
              <a:rPr lang="pt-BR" sz="4000" dirty="0">
                <a:sym typeface="Calibri"/>
              </a:rPr>
              <a:t>Estruturação da Proteção Social e da Gestão no SUAS – FMAS</a:t>
            </a:r>
            <a:endParaRPr lang="pt-BR" sz="4000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7B221D5-45F1-4EDE-A6A0-EF55E816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66343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</a:pPr>
            <a:r>
              <a:rPr lang="pt-B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 934: R$ 1.440,00 - Aquisição de</a:t>
            </a:r>
            <a:r>
              <a:rPr lang="pt-BR" sz="160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 Cadeira de Roda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</a:pPr>
            <a:endParaRPr lang="pt-BR" sz="1600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</a:pP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Fonte 941: R$ 1.508,44 – 4 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</a:rPr>
              <a:t>instalações "parede-parede" de ar condicionado split - 12.000 btus</a:t>
            </a:r>
            <a:endParaRPr lang="pt-BR" sz="16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</a:pPr>
            <a:endParaRPr lang="pt-BR" sz="1600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</a:pP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Fonte 679 (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</a:rPr>
              <a:t>Estruturação Proteção Especial - SIGTV 411370020220003- MDS - FNAS / SMAS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): R$ 91.168,00 – 32 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</a:rPr>
              <a:t>Camas hospitalares tipo </a:t>
            </a:r>
            <a:r>
              <a:rPr lang="pt-BR" sz="1600" dirty="0" err="1">
                <a:solidFill>
                  <a:schemeClr val="dk1"/>
                </a:solidFill>
                <a:latin typeface="Calibri"/>
                <a:cs typeface="Calibri"/>
              </a:rPr>
              <a:t>fawler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</a:rPr>
              <a:t> mecânica.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</a:pPr>
            <a:endParaRPr lang="pt-BR" sz="16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Char char="-"/>
            </a:pP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Fonte 680 (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</a:rPr>
              <a:t>Estruturação Proteção Especial - SIGTV 411370020220002- MDS - FNAS / SMAS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): R$ 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</a:rPr>
              <a:t>39.143,00 – 7 Camas hospitalares tipo </a:t>
            </a:r>
            <a:r>
              <a:rPr lang="pt-BR" sz="1600" dirty="0" err="1">
                <a:solidFill>
                  <a:schemeClr val="dk1"/>
                </a:solidFill>
                <a:latin typeface="Calibri"/>
                <a:cs typeface="Calibri"/>
              </a:rPr>
              <a:t>fawler</a:t>
            </a:r>
            <a:r>
              <a:rPr lang="pt-BR" sz="1600" dirty="0">
                <a:solidFill>
                  <a:schemeClr val="dk1"/>
                </a:solidFill>
                <a:latin typeface="Calibri"/>
                <a:cs typeface="Calibri"/>
              </a:rPr>
              <a:t> mecânica, 80 colchões para cama hospitalar 1,88 x 0,88 x 0,10 cm densidade 33 até 100 kg</a:t>
            </a:r>
            <a:endParaRPr lang="pt-BR" sz="16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731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PROTEÇÃO SOCIAL BÁSICA</a:t>
            </a:r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269088"/>
            <a:ext cx="82172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25.030.08.244.0009.6.016  Manutenção e ampliação da Proteção Social Básica</a:t>
            </a:r>
            <a:endParaRPr lang="pt-BR" sz="28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0E9A700-6D16-4127-AD43-0732D53CC8F8}"/>
              </a:ext>
            </a:extLst>
          </p:cNvPr>
          <p:cNvSpPr txBox="1"/>
          <p:nvPr/>
        </p:nvSpPr>
        <p:spPr>
          <a:xfrm>
            <a:off x="355022" y="2274838"/>
            <a:ext cx="11481955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se concentram todos os recursos destinados à garantia das ofertas de serviços, programas e projetos da Proteção Social Básica, sendo  a manutenção dos serviços e também o cofinanciamento da Rede.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582934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BÁSICA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99924"/>
              </p:ext>
            </p:extLst>
          </p:nvPr>
        </p:nvGraphicFramePr>
        <p:xfrm>
          <a:off x="119978" y="928721"/>
          <a:ext cx="11936555" cy="5534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5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9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CONTRATAÇÃO POR TEMPO DETERMINADO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R$ 217.241,97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Temporários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959684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OUTRAS DESPESAS VARIÁVEIS - PESSOAL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651 - </a:t>
                      </a:r>
                      <a:r>
                        <a:rPr lang="pt-BR" sz="1200" dirty="0"/>
                        <a:t>PROCAD-SUAS / FNAS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</a:t>
                      </a:r>
                      <a:r>
                        <a:rPr lang="pt-BR"/>
                        <a:t>$ 56.223,23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Hora extras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934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Proteção Social Básica</a:t>
                      </a: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8734 – </a:t>
                      </a:r>
                      <a:r>
                        <a:rPr lang="pt-BR" sz="1200" dirty="0"/>
                        <a:t>PRONATEC - ACESSUAS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R$ 4.913.683,49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R$ 700.000,00</a:t>
                      </a:r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R$ 1.037,82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r>
                        <a:rPr lang="pt-BR" sz="1200" dirty="0"/>
                        <a:t>Clube das Mães Unidas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DIÁRIAS -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R$ 2.075,00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Capacitação Operacional do Sistema SIBEC em Curitiba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4586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664- </a:t>
                      </a:r>
                      <a:r>
                        <a:rPr lang="pt-BR" sz="1100" dirty="0"/>
                        <a:t>Estruturação da Rede de Serviços do SUAS - SIGTV  411370020220005</a:t>
                      </a:r>
                    </a:p>
                    <a:p>
                      <a:r>
                        <a:rPr lang="pt-BR" dirty="0"/>
                        <a:t>676 </a:t>
                      </a:r>
                      <a:r>
                        <a:rPr lang="pt-BR" sz="1200" dirty="0"/>
                        <a:t>- Proteção Social Básica - SIGTV</a:t>
                      </a:r>
                      <a:endParaRPr lang="pt-BR" dirty="0"/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R$ 236.377,25</a:t>
                      </a:r>
                    </a:p>
                    <a:p>
                      <a:r>
                        <a:rPr lang="pt-BR" dirty="0"/>
                        <a:t>R$ 8.579,02</a:t>
                      </a:r>
                    </a:p>
                    <a:p>
                      <a:endParaRPr lang="pt-BR" sz="1100" dirty="0"/>
                    </a:p>
                    <a:p>
                      <a:r>
                        <a:rPr lang="pt-BR" dirty="0"/>
                        <a:t>R$ 1.778,92</a:t>
                      </a:r>
                    </a:p>
                    <a:p>
                      <a:r>
                        <a:rPr lang="pt-BR" dirty="0"/>
                        <a:t>R$ 15.280,38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447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463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BÁSICA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384433"/>
              </p:ext>
            </p:extLst>
          </p:nvPr>
        </p:nvGraphicFramePr>
        <p:xfrm>
          <a:off x="119978" y="928721"/>
          <a:ext cx="11936555" cy="4963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6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7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6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6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33.90.33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PASSAGENS E DESPESAS COM LOCOMOÇÃO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940 -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R$ 56.075,00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R$ 300,00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Cartões Transportes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Adiantamento para transportes para a Capacitação do SIBEC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87252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33.90.36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SERVIÇOS DE TERCEIROS - PESSOA FÍSICA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940 -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R$ 167.687,16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Estagiários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R$ 77.107,57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065369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655 - </a:t>
                      </a:r>
                      <a:r>
                        <a:rPr lang="pt-BR" sz="1200" dirty="0">
                          <a:latin typeface="+mn-lt"/>
                        </a:rPr>
                        <a:t>Estruturação da Rede de Serviços do SUAS - SIGTV   411370020230003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682 </a:t>
                      </a:r>
                      <a:r>
                        <a:rPr lang="pt-BR" sz="1200" dirty="0"/>
                        <a:t>- Estruturação da Rede de Serviços do SUAS - SIGTV  411370020220004</a:t>
                      </a:r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940 </a:t>
                      </a:r>
                      <a:r>
                        <a:rPr lang="pt-BR" sz="1200" dirty="0"/>
                        <a:t>- Bloco IGD Bolsa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R$ 253.070,06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R$ 1.221,60</a:t>
                      </a:r>
                    </a:p>
                    <a:p>
                      <a:endParaRPr lang="pt-BR" sz="1100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R$ 27.041,33</a:t>
                      </a:r>
                    </a:p>
                    <a:p>
                      <a:endParaRPr lang="pt-BR" sz="1100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R$ 43.529,40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R$ 3.749,23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1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437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98821" cy="1561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BÁSICA</a:t>
            </a:r>
          </a:p>
        </p:txBody>
      </p:sp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id="{317B73ED-1787-40B3-BD41-3B85E084FF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334871"/>
              </p:ext>
            </p:extLst>
          </p:nvPr>
        </p:nvGraphicFramePr>
        <p:xfrm>
          <a:off x="119979" y="718418"/>
          <a:ext cx="11971757" cy="5865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2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9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61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89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002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49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Proteção Social Básica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940 -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R$ 71.089,08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R$ 49.626,72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R$ 35.619,90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572877"/>
                  </a:ext>
                </a:extLst>
              </a:tr>
              <a:tr h="919146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R$ 2.371,03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Pagamento de ART de Projetos para a construção do CRAS Leste B; </a:t>
                      </a:r>
                    </a:p>
                    <a:p>
                      <a:r>
                        <a:rPr lang="pt-BR" sz="1200" dirty="0">
                          <a:latin typeface="+mn-lt"/>
                        </a:rPr>
                        <a:t>Empenho referente ao pagamento de Licenciamento anual dos veículos, e 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635001"/>
                  </a:ext>
                </a:extLst>
              </a:tr>
              <a:tr h="71159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sz="1800" dirty="0">
                          <a:latin typeface="+mn-lt"/>
                        </a:rPr>
                        <a:t>940 </a:t>
                      </a:r>
                      <a:r>
                        <a:rPr lang="pt-BR" sz="1200" dirty="0"/>
                        <a:t>- Bloco IGD Bolsa</a:t>
                      </a:r>
                      <a:endParaRPr lang="pt-BR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R$ 22.615,74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R$ 5.787,61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latin typeface="+mn-lt"/>
                        </a:rPr>
                        <a:t>Pagamento retroativo referentes a repactuação – Serviço de Limpeza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latin typeface="+mn-lt"/>
                        </a:rPr>
                        <a:t>Pagamento de Reajuste retroativo da Bolsa Estágio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98695"/>
                  </a:ext>
                </a:extLst>
              </a:tr>
              <a:tr h="71159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44.50.42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AUXÍLIOS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25.000,00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Repasse para as </a:t>
                      </a:r>
                      <a:r>
                        <a:rPr lang="pt-BR" sz="1400" dirty="0" err="1">
                          <a:latin typeface="+mn-lt"/>
                        </a:rPr>
                        <a:t>OSC’s</a:t>
                      </a:r>
                      <a:r>
                        <a:rPr lang="pt-BR" sz="1400" dirty="0">
                          <a:latin typeface="+mn-lt"/>
                        </a:rPr>
                        <a:t> – Despesas de Capital para o Clube das Mães Unidas</a:t>
                      </a:r>
                    </a:p>
                    <a:p>
                      <a:endParaRPr lang="pt-BR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671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26028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5009</TotalTime>
  <Words>1787</Words>
  <Application>Microsoft Office PowerPoint</Application>
  <PresentationFormat>Widescreen</PresentationFormat>
  <Paragraphs>481</Paragraphs>
  <Slides>26</Slides>
  <Notes>23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Retrospectiva</vt:lpstr>
      <vt:lpstr>Apresentação do PowerPoint</vt:lpstr>
      <vt:lpstr>Apresentação do PowerPoint</vt:lpstr>
      <vt:lpstr>Apresentação do PowerPoint</vt:lpstr>
      <vt:lpstr>08.244.0009.5013 - Estruturação da Proteção Social e da Gestão no SUAS – FMAS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25.030.08.244.0009.6.019  Manutenção das atividades de Gestão do SUAS - FMAS</vt:lpstr>
      <vt:lpstr>25.030.08.244.0009.6.020  Fomento ao exercício do Controle Social e à participação no SUAS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Provável Superávit Recursos Externos</dc:title>
  <dc:creator>Débora Campos Pereira</dc:creator>
  <cp:lastModifiedBy>Aurelio Caetano da Silva - matr 14.424-0</cp:lastModifiedBy>
  <cp:revision>357</cp:revision>
  <cp:lastPrinted>2020-02-06T19:09:13Z</cp:lastPrinted>
  <dcterms:created xsi:type="dcterms:W3CDTF">2018-02-21T14:37:52Z</dcterms:created>
  <dcterms:modified xsi:type="dcterms:W3CDTF">2024-06-19T19:04:58Z</dcterms:modified>
</cp:coreProperties>
</file>