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9"/>
  </p:notesMasterIdLst>
  <p:handoutMasterIdLst>
    <p:handoutMasterId r:id="rId30"/>
  </p:handoutMasterIdLst>
  <p:sldIdLst>
    <p:sldId id="275" r:id="rId2"/>
    <p:sldId id="352" r:id="rId3"/>
    <p:sldId id="353" r:id="rId4"/>
    <p:sldId id="354" r:id="rId5"/>
    <p:sldId id="355" r:id="rId6"/>
    <p:sldId id="371" r:id="rId7"/>
    <p:sldId id="356" r:id="rId8"/>
    <p:sldId id="361" r:id="rId9"/>
    <p:sldId id="357" r:id="rId10"/>
    <p:sldId id="358" r:id="rId11"/>
    <p:sldId id="261" r:id="rId12"/>
    <p:sldId id="359" r:id="rId13"/>
    <p:sldId id="360" r:id="rId14"/>
    <p:sldId id="370" r:id="rId15"/>
    <p:sldId id="362" r:id="rId16"/>
    <p:sldId id="363" r:id="rId17"/>
    <p:sldId id="364" r:id="rId18"/>
    <p:sldId id="346" r:id="rId19"/>
    <p:sldId id="258" r:id="rId20"/>
    <p:sldId id="367" r:id="rId21"/>
    <p:sldId id="368" r:id="rId22"/>
    <p:sldId id="323" r:id="rId23"/>
    <p:sldId id="349" r:id="rId24"/>
    <p:sldId id="257" r:id="rId25"/>
    <p:sldId id="283" r:id="rId26"/>
    <p:sldId id="369" r:id="rId27"/>
    <p:sldId id="291" r:id="rId2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a Campos Pereira matr 149195" initials="DCPm1" lastIdx="6" clrIdx="0">
    <p:extLst>
      <p:ext uri="{19B8F6BF-5375-455C-9EA6-DF929625EA0E}">
        <p15:presenceInfo xmlns:p15="http://schemas.microsoft.com/office/powerpoint/2012/main" userId="S-1-5-21-2000478354-1935655697-682003330-18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00"/>
    <a:srgbClr val="A1B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62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9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8F722-45AA-4DDC-8D51-9D881FB7BAEA}" type="datetimeFigureOut">
              <a:rPr lang="pt-BR" smtClean="0"/>
              <a:pPr/>
              <a:t>08/04/2026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0C8B7-6BDA-405C-B3ED-5975D380D91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04071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DBEED-F636-4E2E-A8E0-C0977E343986}" type="datetimeFigureOut">
              <a:rPr lang="pt-BR" smtClean="0"/>
              <a:t>08/04/2026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711A5-B446-41AB-B036-39BF620567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21385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752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626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30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543720D-4B91-45A9-A2A5-BDC71BFFF51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8650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543720D-4B91-45A9-A2A5-BDC71BFFF51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3452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153AF-45E4-63A0-917F-98AFCC780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741B2300-B539-308A-7A38-9B795957D5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2B4167A7-E4DF-F391-708A-C33CE9AFC6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049FD2D-402E-7EB6-32C4-19F3386BCD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32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9988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1129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2665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2314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442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393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6375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2237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08/04/2026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0613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08/04/2026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661176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08/04/2026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130534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08/04/2026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33566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1F3C-43C6-4299-8289-518A13757C33}" type="datetime1">
              <a:rPr lang="pt-BR" smtClean="0"/>
              <a:t>08/04/2026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29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97E4-0F90-41C9-B1EA-6CCD5C7A5451}" type="datetime1">
              <a:rPr lang="pt-BR" smtClean="0"/>
              <a:t>08/04/2026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446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72280-6898-4923-84BC-73BACC4D1E92}" type="datetime1">
              <a:rPr lang="pt-BR" smtClean="0"/>
              <a:t>08/04/2026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3693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08/04/2026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955810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7B8E-7973-4609-B9C3-516F1CFF59BC}" type="datetime1">
              <a:rPr lang="pt-BR" smtClean="0"/>
              <a:t>08/04/2026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294677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E8D5165-4F78-485D-97A4-CA4EF0EB2879}" type="datetime1">
              <a:rPr lang="pt-BR" smtClean="0"/>
              <a:t>08/04/2026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6632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6B71-D7A8-4B00-B1B1-14B63E8D1412}" type="datetime1">
              <a:rPr lang="pt-BR" smtClean="0"/>
              <a:t>08/04/2026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085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207B8E-7973-4609-B9C3-516F1CFF59BC}" type="datetime1">
              <a:rPr lang="pt-BR" smtClean="0"/>
              <a:t>08/04/2026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3CF5853-C397-4B5F-B1EC-B37641DD6B10}" type="slidenum">
              <a:rPr lang="pt-BR" smtClean="0"/>
              <a:pPr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53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5907232" y="1144202"/>
            <a:ext cx="4805796" cy="4783006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104540" y="2338040"/>
            <a:ext cx="444627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Prestação de Contas do</a:t>
            </a:r>
          </a:p>
          <a:p>
            <a:pPr algn="ctr"/>
            <a:r>
              <a:rPr lang="pt-BR" sz="3200" b="1" dirty="0"/>
              <a:t>Fundo Municipal de Assistência Social</a:t>
            </a:r>
          </a:p>
          <a:p>
            <a:pPr algn="ctr"/>
            <a:endParaRPr lang="pt-BR" sz="3200" b="1" dirty="0"/>
          </a:p>
          <a:p>
            <a:pPr algn="ctr"/>
            <a:r>
              <a:rPr lang="pt-BR" sz="3200" b="1" dirty="0"/>
              <a:t>3º quadrimestre 2025</a:t>
            </a:r>
          </a:p>
          <a:p>
            <a:pPr algn="ctr"/>
            <a:r>
              <a:rPr lang="pt-BR" sz="2000" b="1" dirty="0"/>
              <a:t>01/09/2025 à 31/12/2025</a:t>
            </a:r>
            <a:endParaRPr lang="pt-BR" sz="3200" b="1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  <a:p>
            <a:pPr algn="ctr"/>
            <a:endParaRPr lang="pt-BR" sz="3000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8D1FECB3-A4AC-48A6-B0A2-95A483F63F1B}"/>
              </a:ext>
            </a:extLst>
          </p:cNvPr>
          <p:cNvSpPr/>
          <p:nvPr/>
        </p:nvSpPr>
        <p:spPr>
          <a:xfrm>
            <a:off x="-10391" y="0"/>
            <a:ext cx="12202391" cy="560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9017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25.030.08.245.0009.6.016  Manutenção e ampliação da Proteção Social Básica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AF89F2B7-4334-5E76-0D62-68790997C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694643"/>
              </p:ext>
            </p:extLst>
          </p:nvPr>
        </p:nvGraphicFramePr>
        <p:xfrm>
          <a:off x="127722" y="1332132"/>
          <a:ext cx="11936555" cy="3621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2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7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89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83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R$ 450.853,08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R$ 16.674,99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Serviços de Energia Elétrica, Serviços de Água e Esgoto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49541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R$ 170.261,63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R$ 8.336,68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139948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R$ 212,55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Encargos previdenciários sobre serviços executados por intermédio de MEI.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982955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DESPESAS DE EXERCÍCIOS ANTERIORES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R$ 1,44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Pagamentos Retroativos a reajuste de produtos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474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694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25.030.08.245.0009.6.017  Manutenção e ampliação da Proteção Social especial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C423036A-C84A-03A9-3709-342550A62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379505"/>
              </p:ext>
            </p:extLst>
          </p:nvPr>
        </p:nvGraphicFramePr>
        <p:xfrm>
          <a:off x="127722" y="1742573"/>
          <a:ext cx="11936555" cy="3591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2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68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18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39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599 - </a:t>
                      </a:r>
                      <a:r>
                        <a:rPr lang="pt-BR" sz="1200" dirty="0"/>
                        <a:t>Piso Único de Assistência Social </a:t>
                      </a:r>
                      <a:endParaRPr lang="pt-BR" dirty="0"/>
                    </a:p>
                    <a:p>
                      <a:r>
                        <a:rPr lang="pt-BR" dirty="0"/>
                        <a:t>941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da Proteção Especial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R$ 6.303.375,55</a:t>
                      </a:r>
                    </a:p>
                    <a:p>
                      <a:r>
                        <a:rPr lang="pt-BR" dirty="0"/>
                        <a:t>R$ 206.890,52</a:t>
                      </a:r>
                    </a:p>
                    <a:p>
                      <a:r>
                        <a:rPr lang="pt-BR" dirty="0"/>
                        <a:t>R$ 429.865,52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2000" dirty="0"/>
                    </a:p>
                    <a:p>
                      <a:endParaRPr lang="pt-BR" sz="1200" dirty="0"/>
                    </a:p>
                    <a:p>
                      <a:endParaRPr lang="pt-BR" sz="1800" dirty="0"/>
                    </a:p>
                    <a:p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941 </a:t>
                      </a:r>
                      <a:r>
                        <a:rPr lang="pt-BR" sz="1800" dirty="0"/>
                        <a:t>- </a:t>
                      </a:r>
                      <a:r>
                        <a:rPr lang="pt-BR" sz="1200" dirty="0"/>
                        <a:t>Bloco da Proteção Especial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R$ 235.955,90</a:t>
                      </a:r>
                    </a:p>
                    <a:p>
                      <a:r>
                        <a:rPr lang="pt-BR" dirty="0"/>
                        <a:t>R$ 54.142,31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Gás, Gêneros Alimentícios, Material de Expediente, Material para Manutenção de Bens Imóveis e Veículos, Pneus, Material de Limpeza, entre outros.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62908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PASSAGENS E DESPESAS COM LOCOMOÇÃO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R$ 2.300,00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083501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941 - </a:t>
                      </a:r>
                      <a:r>
                        <a:rPr lang="pt-BR" sz="1200" dirty="0"/>
                        <a:t>Bloco da Proteção Especial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R$ 52.735,70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R$ 158.207,10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002695"/>
                  </a:ext>
                </a:extLst>
              </a:tr>
            </a:tbl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52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25.030.08.245.0009.6.017  Manutenção e ampliação da Proteção Social especial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37B08ACA-C029-A844-5115-411D295315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038210"/>
              </p:ext>
            </p:extLst>
          </p:nvPr>
        </p:nvGraphicFramePr>
        <p:xfrm>
          <a:off x="119980" y="1652689"/>
          <a:ext cx="11952040" cy="3987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0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3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66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87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1507">
                <a:tc gridSpan="2"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Elemento</a:t>
                      </a:r>
                      <a:r>
                        <a:rPr lang="pt-BR" baseline="0" dirty="0">
                          <a:latin typeface="+mn-lt"/>
                        </a:rPr>
                        <a:t> de Despesa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Valor</a:t>
                      </a:r>
                      <a:r>
                        <a:rPr lang="pt-BR" baseline="0" dirty="0">
                          <a:latin typeface="+mn-lt"/>
                        </a:rPr>
                        <a:t> Empenhado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OUTROS SERVIÇOS DE TERCEIROS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R$ 221.361,04</a:t>
                      </a:r>
                    </a:p>
                    <a:p>
                      <a:endParaRPr lang="pt-BR" dirty="0">
                        <a:latin typeface="+mn-lt"/>
                      </a:endParaRPr>
                    </a:p>
                    <a:p>
                      <a:r>
                        <a:rPr lang="pt-BR" dirty="0">
                          <a:latin typeface="+mn-lt"/>
                        </a:rPr>
                        <a:t>R$ 146.094,67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Manutenção e Conservação de Bens Imóveis, Oficina, </a:t>
                      </a:r>
                      <a:r>
                        <a:rPr lang="pt-B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Fornecimento de Alimentação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(Kit Lanches), </a:t>
                      </a:r>
                      <a:r>
                        <a:rPr lang="pt-BR" sz="1200" u="none" strike="noStrike" dirty="0">
                          <a:effectLst/>
                          <a:latin typeface="+mn-lt"/>
                        </a:rPr>
                        <a:t>Serviços de Energia Elétrica, Serviços de Água e Esgoto e Serviços de Telecomunicações</a:t>
                      </a:r>
                      <a:endParaRPr lang="pt-BR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84133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SERVIÇOS DE TECNOLOGIA DA INFORMAÇÃO E COMUNICAÇÃO – PJURÍDICA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941 </a:t>
                      </a:r>
                      <a:r>
                        <a:rPr lang="pt-BR" sz="1200" dirty="0"/>
                        <a:t>- Bloco da Proteção Especial</a:t>
                      </a:r>
                      <a:endParaRPr lang="pt-BR" sz="1200" dirty="0">
                        <a:latin typeface="+mn-lt"/>
                      </a:endParaRPr>
                    </a:p>
                    <a:p>
                      <a:endParaRPr lang="pt-B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R$ 41.502,03</a:t>
                      </a:r>
                    </a:p>
                    <a:p>
                      <a:r>
                        <a:rPr lang="pt-BR" dirty="0">
                          <a:latin typeface="+mn-lt"/>
                        </a:rPr>
                        <a:t>R$ 56.025,72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Telefonia, Internet e Impressoras-Impressão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572877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OBRIGAÇÕES TRIBUTÁRIAS E CONTRIBUTIVAS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R$ 10,67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Encargos previdenciários sobre serviços executados por intermédio de MEI.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265904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DESPESAS DE EXERCÍCIOS ANTERIORES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R$ 16,56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Pagamentos Retroativos a reajustes de produtos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385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525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C24D3A-E463-05BE-9E65-CA991C84C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115E977-F93E-C4C8-31B3-2EC120E7C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D4C8AE9-573C-0A50-8FAD-B8DC48DDC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296"/>
            <a:ext cx="12192000" cy="611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484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Demonstrativos de Parcelas Pagas pelo MDS</a:t>
            </a:r>
          </a:p>
        </p:txBody>
      </p:sp>
    </p:spTree>
    <p:extLst>
      <p:ext uri="{BB962C8B-B14F-4D97-AF65-F5344CB8AC3E}">
        <p14:creationId xmlns:p14="http://schemas.microsoft.com/office/powerpoint/2010/main" val="1536685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485183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064F864B-FCCF-B7C1-0299-7DF80B49F3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855338"/>
              </p:ext>
            </p:extLst>
          </p:nvPr>
        </p:nvGraphicFramePr>
        <p:xfrm>
          <a:off x="119980" y="716973"/>
          <a:ext cx="11926246" cy="53226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49199">
                  <a:extLst>
                    <a:ext uri="{9D8B030D-6E8A-4147-A177-3AD203B41FA5}">
                      <a16:colId xmlns:a16="http://schemas.microsoft.com/office/drawing/2014/main" val="2586844803"/>
                    </a:ext>
                  </a:extLst>
                </a:gridCol>
                <a:gridCol w="3881610">
                  <a:extLst>
                    <a:ext uri="{9D8B030D-6E8A-4147-A177-3AD203B41FA5}">
                      <a16:colId xmlns:a16="http://schemas.microsoft.com/office/drawing/2014/main" val="1648965256"/>
                    </a:ext>
                  </a:extLst>
                </a:gridCol>
                <a:gridCol w="5395437">
                  <a:extLst>
                    <a:ext uri="{9D8B030D-6E8A-4147-A177-3AD203B41FA5}">
                      <a16:colId xmlns:a16="http://schemas.microsoft.com/office/drawing/2014/main" val="2000829359"/>
                    </a:ext>
                  </a:extLst>
                </a:gridCol>
              </a:tblGrid>
              <a:tr h="6176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2400" b="1" u="none" strike="noStrike" dirty="0">
                          <a:effectLst/>
                        </a:rPr>
                        <a:t>Bloco da Gestão do Programa Bolsa Família e do Cadastro Único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313708"/>
                  </a:ext>
                </a:extLst>
              </a:tr>
              <a:tr h="31350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effectLst/>
                        </a:rPr>
                        <a:t>COMPONENTE - IGDBF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359861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Parcela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Data da Ordem</a:t>
                      </a:r>
                      <a:endParaRPr lang="pt-BR" sz="2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>
                          <a:effectLst/>
                        </a:rPr>
                        <a:t>Valor Bruto</a:t>
                      </a:r>
                      <a:endParaRPr lang="pt-BR" sz="20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87820401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12/2024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23/01/2025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85.995,33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50830098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01/2025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19/02/2025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82.695,50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5289808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02/2025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20/03/2025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88.501,25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6046578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03/2025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07/04/2025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87.640,29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3190893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04/2025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21/05/2025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87.889,57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7163591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05/2025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23/06/2025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93.933,04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1902681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06/2025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11/07/2025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86.932,50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9712846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07/2025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20/08/2025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86.540,18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79451008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08/2025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08/09/2025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83.654,46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04361075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09/2025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24/10/2025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 83.950,43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1068873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13/11/2025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105.551,62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84685436"/>
                  </a:ext>
                </a:extLst>
              </a:tr>
              <a:tr h="31350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16/12/2025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                         117.525,88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55361926"/>
                  </a:ext>
                </a:extLst>
              </a:tr>
              <a:tr h="31350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</a:rPr>
                        <a:t>TOTAL</a:t>
                      </a:r>
                      <a:endParaRPr lang="pt-BR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u="none" strike="noStrike" dirty="0">
                          <a:effectLst/>
                        </a:rPr>
                        <a:t> </a:t>
                      </a:r>
                      <a:r>
                        <a:rPr lang="pt-BR" sz="2000" b="1" u="none" strike="noStrike" dirty="0">
                          <a:effectLst/>
                        </a:rPr>
                        <a:t>R$                    679.480,32 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6409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344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A43B1316-DBF8-C085-D0EB-8C93EABB9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470005"/>
              </p:ext>
            </p:extLst>
          </p:nvPr>
        </p:nvGraphicFramePr>
        <p:xfrm>
          <a:off x="126476" y="678405"/>
          <a:ext cx="11873237" cy="60643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21863">
                  <a:extLst>
                    <a:ext uri="{9D8B030D-6E8A-4147-A177-3AD203B41FA5}">
                      <a16:colId xmlns:a16="http://schemas.microsoft.com/office/drawing/2014/main" val="1408521640"/>
                    </a:ext>
                  </a:extLst>
                </a:gridCol>
                <a:gridCol w="1749287">
                  <a:extLst>
                    <a:ext uri="{9D8B030D-6E8A-4147-A177-3AD203B41FA5}">
                      <a16:colId xmlns:a16="http://schemas.microsoft.com/office/drawing/2014/main" val="1620398750"/>
                    </a:ext>
                  </a:extLst>
                </a:gridCol>
                <a:gridCol w="1577009">
                  <a:extLst>
                    <a:ext uri="{9D8B030D-6E8A-4147-A177-3AD203B41FA5}">
                      <a16:colId xmlns:a16="http://schemas.microsoft.com/office/drawing/2014/main" val="1566552358"/>
                    </a:ext>
                  </a:extLst>
                </a:gridCol>
                <a:gridCol w="1709531">
                  <a:extLst>
                    <a:ext uri="{9D8B030D-6E8A-4147-A177-3AD203B41FA5}">
                      <a16:colId xmlns:a16="http://schemas.microsoft.com/office/drawing/2014/main" val="2261601541"/>
                    </a:ext>
                  </a:extLst>
                </a:gridCol>
                <a:gridCol w="1815547">
                  <a:extLst>
                    <a:ext uri="{9D8B030D-6E8A-4147-A177-3AD203B41FA5}">
                      <a16:colId xmlns:a16="http://schemas.microsoft.com/office/drawing/2014/main" val="3413017935"/>
                    </a:ext>
                  </a:extLst>
                </a:gridCol>
              </a:tblGrid>
              <a:tr h="620661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effectLst/>
                        </a:rPr>
                        <a:t>Bloco da Proteção Social Especial de Média Complexidade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 dirty="0">
                          <a:effectLst/>
                        </a:rPr>
                        <a:t>Valor da Parcela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 dirty="0">
                          <a:effectLst/>
                        </a:rPr>
                        <a:t>Valor Anual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 dirty="0">
                          <a:effectLst/>
                        </a:rPr>
                        <a:t>Recebido em 2025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 dirty="0">
                          <a:effectLst/>
                        </a:rPr>
                        <a:t>Déficit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extLst>
                  <a:ext uri="{0D108BD9-81ED-4DB2-BD59-A6C34878D82A}">
                    <a16:rowId xmlns:a16="http://schemas.microsoft.com/office/drawing/2014/main" val="3365441195"/>
                  </a:ext>
                </a:extLst>
              </a:tr>
              <a:tr h="498418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COMPONENTE - PISO FIXO DE MEDIA COMPLEXIDADE - PAEFI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39.000,00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468.000,00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355.390,12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112.609,88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4660747"/>
                  </a:ext>
                </a:extLst>
              </a:tr>
              <a:tr h="73301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COMPONENTE - PISO FIXO DE MEDIA COMPLEXIDADE - MSE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26.400,00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316.800,00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240.571,76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  76.228,24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1704038"/>
                  </a:ext>
                </a:extLst>
              </a:tr>
              <a:tr h="62147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COMPONENTE - PISO FIXO DE MEDIA COMPLEXIDADE - CENTRO POP-RUA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23.000,00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276.000,00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271.061,71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    4.938,29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19075218"/>
                  </a:ext>
                </a:extLst>
              </a:tr>
              <a:tr h="60553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COMPONENTE - PISO FIXO DE MEDIA COMPLEXIDADE - ABORDAGEM-SOCIAL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20.000,00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240.000,00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235.705,82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    4.294,18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3255195"/>
                  </a:ext>
                </a:extLst>
              </a:tr>
              <a:tr h="62147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COMPONENTE - PISO DE TRANSICAO DE MEDIA COMPLEXIDADE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26.788,28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321.459,36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244.109,98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  77.349,38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9433940"/>
                  </a:ext>
                </a:extLst>
              </a:tr>
              <a:tr h="74290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COMPONENTE - PISO DE ALTA COMPLEXIDADE II - POP DE RUA - SERVICO DE ACOLHIMENTO PARA ADULTOS E FAMILIAS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40.000,00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480.000,00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471.411,66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    8.588,34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6539596"/>
                  </a:ext>
                </a:extLst>
              </a:tr>
              <a:tr h="66927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COMPONENTE - PISO DE ALTA COMPLEXIDADE I - CRIANCA\ADOLESCENTE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65.000,00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780.000,00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592.316,80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187.683,20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2852554"/>
                  </a:ext>
                </a:extLst>
              </a:tr>
              <a:tr h="31870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COMPONENTE - PISO DE ALTA COMPLEXIDADE I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9.000,00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108.000,00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R$          82.013,12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  25.986,88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2101636"/>
                  </a:ext>
                </a:extLst>
              </a:tr>
              <a:tr h="31870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</a:rPr>
                        <a:t>TOTAL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>
                          <a:effectLst/>
                        </a:rPr>
                        <a:t> R$      249.188,28 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>
                          <a:effectLst/>
                        </a:rPr>
                        <a:t> R$  2.990.259,36 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 dirty="0">
                          <a:effectLst/>
                        </a:rPr>
                        <a:t> R$     2.492.580,97 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u="none" strike="noStrike" dirty="0">
                          <a:effectLst/>
                        </a:rPr>
                        <a:t>-R$    497.678,39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extLst>
                  <a:ext uri="{0D108BD9-81ED-4DB2-BD59-A6C34878D82A}">
                    <a16:rowId xmlns:a16="http://schemas.microsoft.com/office/drawing/2014/main" val="338388184"/>
                  </a:ext>
                </a:extLst>
              </a:tr>
              <a:tr h="270222"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dirty="0">
                          <a:effectLst/>
                        </a:rPr>
                        <a:t>100%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dirty="0">
                          <a:effectLst/>
                        </a:rPr>
                        <a:t>83,36%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extLst>
                  <a:ext uri="{0D108BD9-81ED-4DB2-BD59-A6C34878D82A}">
                    <a16:rowId xmlns:a16="http://schemas.microsoft.com/office/drawing/2014/main" val="1692373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6012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BFFB7B67-AB39-650D-CFC5-53289936C2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40727"/>
              </p:ext>
            </p:extLst>
          </p:nvPr>
        </p:nvGraphicFramePr>
        <p:xfrm>
          <a:off x="0" y="251791"/>
          <a:ext cx="12192000" cy="60164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0579">
                  <a:extLst>
                    <a:ext uri="{9D8B030D-6E8A-4147-A177-3AD203B41FA5}">
                      <a16:colId xmlns:a16="http://schemas.microsoft.com/office/drawing/2014/main" val="1986313961"/>
                    </a:ext>
                  </a:extLst>
                </a:gridCol>
                <a:gridCol w="2166026">
                  <a:extLst>
                    <a:ext uri="{9D8B030D-6E8A-4147-A177-3AD203B41FA5}">
                      <a16:colId xmlns:a16="http://schemas.microsoft.com/office/drawing/2014/main" val="1461258907"/>
                    </a:ext>
                  </a:extLst>
                </a:gridCol>
                <a:gridCol w="2464340">
                  <a:extLst>
                    <a:ext uri="{9D8B030D-6E8A-4147-A177-3AD203B41FA5}">
                      <a16:colId xmlns:a16="http://schemas.microsoft.com/office/drawing/2014/main" val="4130761953"/>
                    </a:ext>
                  </a:extLst>
                </a:gridCol>
                <a:gridCol w="2399489">
                  <a:extLst>
                    <a:ext uri="{9D8B030D-6E8A-4147-A177-3AD203B41FA5}">
                      <a16:colId xmlns:a16="http://schemas.microsoft.com/office/drawing/2014/main" val="846012337"/>
                    </a:ext>
                  </a:extLst>
                </a:gridCol>
                <a:gridCol w="2801566">
                  <a:extLst>
                    <a:ext uri="{9D8B030D-6E8A-4147-A177-3AD203B41FA5}">
                      <a16:colId xmlns:a16="http://schemas.microsoft.com/office/drawing/2014/main" val="4056438583"/>
                    </a:ext>
                  </a:extLst>
                </a:gridCol>
              </a:tblGrid>
              <a:tr h="120329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pt-BR" sz="3200" b="1" u="none" strike="noStrike" dirty="0">
                          <a:effectLst/>
                        </a:rPr>
                        <a:t>Bloco da Proteção Social Básica</a:t>
                      </a:r>
                      <a:endParaRPr lang="pt-BR" sz="3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161139"/>
                  </a:ext>
                </a:extLst>
              </a:tr>
              <a:tr h="962639">
                <a:tc>
                  <a:txBody>
                    <a:bodyPr/>
                    <a:lstStyle/>
                    <a:p>
                      <a:pPr algn="l" fontAlgn="b"/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effectLst/>
                        </a:rPr>
                        <a:t>Valor da Parcela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>
                          <a:effectLst/>
                        </a:rPr>
                        <a:t>Valor Anual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 dirty="0">
                          <a:effectLst/>
                        </a:rPr>
                        <a:t>Recebido em 2025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 dirty="0">
                          <a:effectLst/>
                        </a:rPr>
                        <a:t>Déficit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extLst>
                  <a:ext uri="{0D108BD9-81ED-4DB2-BD59-A6C34878D82A}">
                    <a16:rowId xmlns:a16="http://schemas.microsoft.com/office/drawing/2014/main" val="1257016147"/>
                  </a:ext>
                </a:extLst>
              </a:tr>
              <a:tr h="962639"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 dirty="0">
                          <a:effectLst/>
                        </a:rPr>
                        <a:t>COMPONENTE - SCFV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>
                          <a:effectLst/>
                        </a:rPr>
                        <a:t> R$        67.000,00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 dirty="0">
                          <a:effectLst/>
                        </a:rPr>
                        <a:t> R$     804.000,00 </a:t>
                      </a:r>
                      <a:endParaRPr lang="pt-BR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 612.890,79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191.109,21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717932"/>
                  </a:ext>
                </a:extLst>
              </a:tr>
              <a:tr h="962639"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>
                          <a:effectLst/>
                        </a:rPr>
                        <a:t>COMPONENTE - PISO BASICO FIXO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>
                          <a:effectLst/>
                        </a:rPr>
                        <a:t> R$        96.000,00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effectLst/>
                        </a:rPr>
                        <a:t> R$  1.152.000,00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   878.171,88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273.828,12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043561"/>
                  </a:ext>
                </a:extLst>
              </a:tr>
              <a:tr h="962639"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u="none" strike="noStrike">
                          <a:effectLst/>
                        </a:rPr>
                        <a:t>TOTAL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effectLst/>
                        </a:rPr>
                        <a:t> R$      163.000,00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u="none" strike="noStrike">
                          <a:effectLst/>
                        </a:rPr>
                        <a:t> R$  1.956.000,00 </a:t>
                      </a:r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2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R$     1.491.062,67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-R$      464.937,33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2505254"/>
                  </a:ext>
                </a:extLst>
              </a:tr>
              <a:tr h="962639">
                <a:tc>
                  <a:txBody>
                    <a:bodyPr/>
                    <a:lstStyle/>
                    <a:p>
                      <a:pPr algn="l" fontAlgn="b"/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u="none" strike="noStrike" dirty="0">
                          <a:effectLst/>
                        </a:rPr>
                        <a:t>100%</a:t>
                      </a:r>
                      <a:endParaRPr lang="pt-BR" sz="3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u="none" strike="noStrike" dirty="0">
                          <a:effectLst/>
                        </a:rPr>
                        <a:t>76,23%</a:t>
                      </a:r>
                      <a:endParaRPr lang="pt-BR" sz="3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3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418" marR="9418" marT="9418" marB="0" anchor="b"/>
                </a:tc>
                <a:extLst>
                  <a:ext uri="{0D108BD9-81ED-4DB2-BD59-A6C34878D82A}">
                    <a16:rowId xmlns:a16="http://schemas.microsoft.com/office/drawing/2014/main" val="1479833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182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45" y="128016"/>
            <a:ext cx="10058400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25.030.08.122.0009.6.020  Fomento ao exercício do Controle Social e à participação no SUAS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662333"/>
              </p:ext>
            </p:extLst>
          </p:nvPr>
        </p:nvGraphicFramePr>
        <p:xfrm>
          <a:off x="179245" y="1970827"/>
          <a:ext cx="11936555" cy="167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PASSAGENS E DESPESAS COM LOCOMOÇÃO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R$ 4.560,04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41663B02-EA09-4BB8-6423-014B2CA378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6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Demonstrativos de Parcelas Pagas pelo Estado do Paraná</a:t>
            </a:r>
          </a:p>
        </p:txBody>
      </p:sp>
    </p:spTree>
    <p:extLst>
      <p:ext uri="{BB962C8B-B14F-4D97-AF65-F5344CB8AC3E}">
        <p14:creationId xmlns:p14="http://schemas.microsoft.com/office/powerpoint/2010/main" val="2726907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322118" y="820881"/>
            <a:ext cx="1154250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B68BAA9-181C-3F4B-7988-17F3A3AEA3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616297"/>
              </p:ext>
            </p:extLst>
          </p:nvPr>
        </p:nvGraphicFramePr>
        <p:xfrm>
          <a:off x="304800" y="1300868"/>
          <a:ext cx="11424356" cy="2695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24356">
                  <a:extLst>
                    <a:ext uri="{9D8B030D-6E8A-4147-A177-3AD203B41FA5}">
                      <a16:colId xmlns:a16="http://schemas.microsoft.com/office/drawing/2014/main" val="885387451"/>
                    </a:ext>
                  </a:extLst>
                </a:gridCol>
              </a:tblGrid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REPASSE: </a:t>
                      </a:r>
                      <a:r>
                        <a:rPr lang="pt-BR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Piso Único de Assistência Social - PAS</a:t>
                      </a:r>
                      <a:endParaRPr lang="pt-BR" sz="16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val="3153304976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VALOR DO REPASSE: 958.000,00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val="3839055380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TIPO REPASSE: Continuado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val="3279595527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SITUAÇÃO: Vigente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val="269836560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DELIBERAÇÃO: CEAS 59/2023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val="4015661324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FONTE: 599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val="1254828092"/>
                  </a:ext>
                </a:extLst>
              </a:tr>
              <a:tr h="3850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RECEBEMOS O VALOR EM 2025 DE R$ 721.000,00</a:t>
                      </a:r>
                    </a:p>
                  </a:txBody>
                  <a:tcPr marL="7737" marR="7737" marT="7737" marB="0" anchor="ctr"/>
                </a:tc>
                <a:extLst>
                  <a:ext uri="{0D108BD9-81ED-4DB2-BD59-A6C34878D82A}">
                    <a16:rowId xmlns:a16="http://schemas.microsoft.com/office/drawing/2014/main" val="1148426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2274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6" y="2487584"/>
            <a:ext cx="3942172" cy="1974743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5686097" y="0"/>
            <a:ext cx="650590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/>
              <a:t>ORÇAMENTO</a:t>
            </a:r>
          </a:p>
          <a:p>
            <a:pPr algn="ctr"/>
            <a:r>
              <a:rPr lang="pt-BR" sz="4000" dirty="0"/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40431057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586790" y="-39438"/>
            <a:ext cx="84852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RESUMO GERAL 2025</a:t>
            </a:r>
          </a:p>
        </p:txBody>
      </p:sp>
      <p:graphicFrame>
        <p:nvGraphicFramePr>
          <p:cNvPr id="12" name="Tabela 5">
            <a:extLst>
              <a:ext uri="{FF2B5EF4-FFF2-40B4-BE49-F238E27FC236}">
                <a16:creationId xmlns:a16="http://schemas.microsoft.com/office/drawing/2014/main" id="{D06E7708-D9E4-4020-A806-7BC62FD70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61280"/>
              </p:ext>
            </p:extLst>
          </p:nvPr>
        </p:nvGraphicFramePr>
        <p:xfrm>
          <a:off x="265749" y="2156971"/>
          <a:ext cx="11481955" cy="98996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96391">
                  <a:extLst>
                    <a:ext uri="{9D8B030D-6E8A-4147-A177-3AD203B41FA5}">
                      <a16:colId xmlns:a16="http://schemas.microsoft.com/office/drawing/2014/main" val="2063840644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2858967199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2133375380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14544838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3834409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pt-BR" dirty="0"/>
                        <a:t>25.010 – Coordenação Geral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 autorizado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 atualizado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Líquido Empenhado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Saldo atual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1534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     54.677.000,00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     49.747.763,37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     49.676.735,34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71.028,03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564245"/>
                  </a:ext>
                </a:extLst>
              </a:tr>
            </a:tbl>
          </a:graphicData>
        </a:graphic>
      </p:graphicFrame>
      <p:graphicFrame>
        <p:nvGraphicFramePr>
          <p:cNvPr id="9" name="Tabela 5">
            <a:extLst>
              <a:ext uri="{FF2B5EF4-FFF2-40B4-BE49-F238E27FC236}">
                <a16:creationId xmlns:a16="http://schemas.microsoft.com/office/drawing/2014/main" id="{90CA92E2-852C-49BB-AB22-D8B77D5960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317910"/>
              </p:ext>
            </p:extLst>
          </p:nvPr>
        </p:nvGraphicFramePr>
        <p:xfrm>
          <a:off x="265748" y="3240818"/>
          <a:ext cx="11481955" cy="98488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96391">
                  <a:extLst>
                    <a:ext uri="{9D8B030D-6E8A-4147-A177-3AD203B41FA5}">
                      <a16:colId xmlns:a16="http://schemas.microsoft.com/office/drawing/2014/main" val="2063840644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2858967199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2133375380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14544838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3834409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r>
                        <a:rPr lang="pt-BR" dirty="0"/>
                        <a:t>25.020 – FMDCA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Valor autorizado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Valor atualizado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Líquido Empenhado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Saldo atual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1534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       1.021.000,00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       2.902.801,11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         878.530,75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2.024.270,36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564245"/>
                  </a:ext>
                </a:extLst>
              </a:tr>
            </a:tbl>
          </a:graphicData>
        </a:graphic>
      </p:graphicFrame>
      <p:graphicFrame>
        <p:nvGraphicFramePr>
          <p:cNvPr id="10" name="Tabela 5">
            <a:extLst>
              <a:ext uri="{FF2B5EF4-FFF2-40B4-BE49-F238E27FC236}">
                <a16:creationId xmlns:a16="http://schemas.microsoft.com/office/drawing/2014/main" id="{EF8B71FF-9158-4322-815F-9015CB00B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941403"/>
              </p:ext>
            </p:extLst>
          </p:nvPr>
        </p:nvGraphicFramePr>
        <p:xfrm>
          <a:off x="265747" y="4304714"/>
          <a:ext cx="11481955" cy="10784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96391">
                  <a:extLst>
                    <a:ext uri="{9D8B030D-6E8A-4147-A177-3AD203B41FA5}">
                      <a16:colId xmlns:a16="http://schemas.microsoft.com/office/drawing/2014/main" val="2063840644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2858967199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2133375380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14544838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38344097"/>
                    </a:ext>
                  </a:extLst>
                </a:gridCol>
              </a:tblGrid>
              <a:tr h="459311">
                <a:tc rowSpan="2">
                  <a:txBody>
                    <a:bodyPr/>
                    <a:lstStyle/>
                    <a:p>
                      <a:r>
                        <a:rPr lang="pt-BR" dirty="0"/>
                        <a:t>25.030 – FMAS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 autorizado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 atualizado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Líquido Empenhado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Saldo atual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1534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     78.415.000,00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     75.986.172,28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     73.552.450,46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2.433.721,82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564245"/>
                  </a:ext>
                </a:extLst>
              </a:tr>
            </a:tbl>
          </a:graphicData>
        </a:graphic>
      </p:graphicFrame>
      <p:graphicFrame>
        <p:nvGraphicFramePr>
          <p:cNvPr id="13" name="Tabela 5">
            <a:extLst>
              <a:ext uri="{FF2B5EF4-FFF2-40B4-BE49-F238E27FC236}">
                <a16:creationId xmlns:a16="http://schemas.microsoft.com/office/drawing/2014/main" id="{8B4D1A81-CDC5-427B-9E8F-8EA5D9C539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267307"/>
              </p:ext>
            </p:extLst>
          </p:nvPr>
        </p:nvGraphicFramePr>
        <p:xfrm>
          <a:off x="265749" y="881914"/>
          <a:ext cx="11481955" cy="1110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7341">
                  <a:extLst>
                    <a:ext uri="{9D8B030D-6E8A-4147-A177-3AD203B41FA5}">
                      <a16:colId xmlns:a16="http://schemas.microsoft.com/office/drawing/2014/main" val="2063840644"/>
                    </a:ext>
                  </a:extLst>
                </a:gridCol>
                <a:gridCol w="2272145">
                  <a:extLst>
                    <a:ext uri="{9D8B030D-6E8A-4147-A177-3AD203B41FA5}">
                      <a16:colId xmlns:a16="http://schemas.microsoft.com/office/drawing/2014/main" val="2858967199"/>
                    </a:ext>
                  </a:extLst>
                </a:gridCol>
                <a:gridCol w="2319687">
                  <a:extLst>
                    <a:ext uri="{9D8B030D-6E8A-4147-A177-3AD203B41FA5}">
                      <a16:colId xmlns:a16="http://schemas.microsoft.com/office/drawing/2014/main" val="2133375380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14544838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38344097"/>
                    </a:ext>
                  </a:extLst>
                </a:gridCol>
              </a:tblGrid>
              <a:tr h="490990">
                <a:tc rowSpan="2">
                  <a:txBody>
                    <a:bodyPr/>
                    <a:lstStyle/>
                    <a:p>
                      <a:r>
                        <a:rPr lang="pt-BR" dirty="0"/>
                        <a:t>25 – SMAS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 autorizado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 atualizado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Líquido Empenhado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Saldo atual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1534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134.113.000,00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128.636.736,76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             124.107.716,55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buNone/>
                      </a:pPr>
                      <a:r>
                        <a:rPr lang="pt-BR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R$               4.529.020,21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564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515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5"/>
            <a:ext cx="12192000" cy="68008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/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506179" y="-39438"/>
            <a:ext cx="40990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RESUMO – Fonte 000 2025</a:t>
            </a:r>
          </a:p>
        </p:txBody>
      </p:sp>
      <p:graphicFrame>
        <p:nvGraphicFramePr>
          <p:cNvPr id="4" name="Tabela 5">
            <a:extLst>
              <a:ext uri="{FF2B5EF4-FFF2-40B4-BE49-F238E27FC236}">
                <a16:creationId xmlns:a16="http://schemas.microsoft.com/office/drawing/2014/main" id="{77909C0A-9FEE-4D98-A3D9-6AA7774615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721360"/>
              </p:ext>
            </p:extLst>
          </p:nvPr>
        </p:nvGraphicFramePr>
        <p:xfrm>
          <a:off x="322117" y="918516"/>
          <a:ext cx="1148195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318">
                  <a:extLst>
                    <a:ext uri="{9D8B030D-6E8A-4147-A177-3AD203B41FA5}">
                      <a16:colId xmlns:a16="http://schemas.microsoft.com/office/drawing/2014/main" val="2063840644"/>
                    </a:ext>
                  </a:extLst>
                </a:gridCol>
                <a:gridCol w="2264464">
                  <a:extLst>
                    <a:ext uri="{9D8B030D-6E8A-4147-A177-3AD203B41FA5}">
                      <a16:colId xmlns:a16="http://schemas.microsoft.com/office/drawing/2014/main" val="2858967199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2133375380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14544838"/>
                    </a:ext>
                  </a:extLst>
                </a:gridCol>
                <a:gridCol w="2296391">
                  <a:extLst>
                    <a:ext uri="{9D8B030D-6E8A-4147-A177-3AD203B41FA5}">
                      <a16:colId xmlns:a16="http://schemas.microsoft.com/office/drawing/2014/main" val="393834409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pt-BR" dirty="0"/>
                        <a:t>25 – SMAS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 autorizado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 atualizado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Líquido Empenhado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Saldo atual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1534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R$73.044,000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R$    63.573.468,60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R$    63.417.828,91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R$       155.639,69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564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489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9077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56CEA-CDCC-0A0F-40C9-D25CC9BF9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44EB4048-EA2E-BEDC-DEA5-426780402D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0" y="96704"/>
            <a:ext cx="3466809" cy="620268"/>
          </a:xfrm>
          <a:prstGeom prst="rect">
            <a:avLst/>
          </a:prstGeom>
        </p:spPr>
      </p:pic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FFEACB0F-6286-A60B-70F9-DA4A44A4D681}"/>
              </a:ext>
            </a:extLst>
          </p:cNvPr>
          <p:cNvCxnSpPr/>
          <p:nvPr/>
        </p:nvCxnSpPr>
        <p:spPr>
          <a:xfrm flipV="1">
            <a:off x="322118" y="748145"/>
            <a:ext cx="11481955" cy="7273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>
            <a:extLst>
              <a:ext uri="{FF2B5EF4-FFF2-40B4-BE49-F238E27FC236}">
                <a16:creationId xmlns:a16="http://schemas.microsoft.com/office/drawing/2014/main" id="{BE7EA802-5C65-8067-C950-63A33F2FED0B}"/>
              </a:ext>
            </a:extLst>
          </p:cNvPr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ADBC86-CAA7-539A-16C1-5DBE31F31E2F}"/>
              </a:ext>
            </a:extLst>
          </p:cNvPr>
          <p:cNvSpPr txBox="1"/>
          <p:nvPr/>
        </p:nvSpPr>
        <p:spPr>
          <a:xfrm>
            <a:off x="3586790" y="-39438"/>
            <a:ext cx="84852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/>
              <a:t>RESUMO GERAL 2025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5F400F27-3D5D-6401-C044-3207ACA2E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809950"/>
              </p:ext>
            </p:extLst>
          </p:nvPr>
        </p:nvGraphicFramePr>
        <p:xfrm>
          <a:off x="171172" y="1030957"/>
          <a:ext cx="11849656" cy="479608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095137">
                  <a:extLst>
                    <a:ext uri="{9D8B030D-6E8A-4147-A177-3AD203B41FA5}">
                      <a16:colId xmlns:a16="http://schemas.microsoft.com/office/drawing/2014/main" val="1198674665"/>
                    </a:ext>
                  </a:extLst>
                </a:gridCol>
                <a:gridCol w="3576862">
                  <a:extLst>
                    <a:ext uri="{9D8B030D-6E8A-4147-A177-3AD203B41FA5}">
                      <a16:colId xmlns:a16="http://schemas.microsoft.com/office/drawing/2014/main" val="1627654935"/>
                    </a:ext>
                  </a:extLst>
                </a:gridCol>
                <a:gridCol w="4299267">
                  <a:extLst>
                    <a:ext uri="{9D8B030D-6E8A-4147-A177-3AD203B41FA5}">
                      <a16:colId xmlns:a16="http://schemas.microsoft.com/office/drawing/2014/main" val="965684879"/>
                    </a:ext>
                  </a:extLst>
                </a:gridCol>
                <a:gridCol w="1878390">
                  <a:extLst>
                    <a:ext uri="{9D8B030D-6E8A-4147-A177-3AD203B41FA5}">
                      <a16:colId xmlns:a16="http://schemas.microsoft.com/office/drawing/2014/main" val="2822920499"/>
                    </a:ext>
                  </a:extLst>
                </a:gridCol>
              </a:tblGrid>
              <a:tr h="15986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pt-B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pt-BR" sz="3600" u="none" strike="noStrike" dirty="0">
                          <a:effectLst/>
                        </a:rPr>
                        <a:t>Programação financeira</a:t>
                      </a:r>
                      <a:endParaRPr lang="pt-BR" sz="3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pt-BR" sz="3600" u="none" strike="noStrike">
                          <a:effectLst/>
                        </a:rPr>
                        <a:t>Valor Retido</a:t>
                      </a:r>
                      <a:endParaRPr lang="pt-BR" sz="3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pt-BR" sz="3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330143"/>
                  </a:ext>
                </a:extLst>
              </a:tr>
              <a:tr h="159869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pt-BR" sz="3600" u="none" strike="noStrike" dirty="0">
                          <a:effectLst/>
                        </a:rPr>
                        <a:t>Janeiro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3600" u="none" strike="noStrike" dirty="0">
                          <a:effectLst/>
                        </a:rPr>
                        <a:t> R$ 75.036.000,00 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3600" u="none" strike="noStrike" dirty="0">
                          <a:effectLst/>
                        </a:rPr>
                        <a:t> R$ 22.439.069,40 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BR" sz="3600" u="none" strike="noStrike" dirty="0">
                          <a:effectLst/>
                        </a:rPr>
                        <a:t>29,90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3031475"/>
                  </a:ext>
                </a:extLst>
              </a:tr>
              <a:tr h="159869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pt-BR" sz="3600" u="none" strike="noStrike" dirty="0">
                          <a:effectLst/>
                        </a:rPr>
                        <a:t>Dezembro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3600" u="none" strike="noStrike" dirty="0">
                          <a:effectLst/>
                        </a:rPr>
                        <a:t> R$75.158.796,67 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3600" u="none" strike="noStrike" dirty="0">
                          <a:effectLst/>
                        </a:rPr>
                        <a:t> R$ 10.189.030,04 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pt-BR" sz="3600" u="none" strike="noStrike" dirty="0">
                          <a:effectLst/>
                        </a:rPr>
                        <a:t>13,56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038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51282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71" y="864345"/>
            <a:ext cx="10058400" cy="492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9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25.030.08.122.0009.6.038  Bloco de Gestão do Programa Bolsa Família e Cadastro Único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721902"/>
              </p:ext>
            </p:extLst>
          </p:nvPr>
        </p:nvGraphicFramePr>
        <p:xfrm>
          <a:off x="179245" y="1970827"/>
          <a:ext cx="11936555" cy="2826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r>
                        <a:rPr lang="pt-BR" dirty="0"/>
                        <a:t>31.90.16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OUTRAS DESPESAS VARIÁVEIS - PESSOAL CIVIL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R$ 4.317,41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Hora extras – Cadastro único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r>
                        <a:rPr lang="pt-BR" dirty="0"/>
                        <a:t>33.90.40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SERVIÇOS DE TECNOLOGIA DA INFORMAÇÃO E COMUNICAÇÃO - PESSOA JURÍDICA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R$ 1.980,43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Serviço de Telefonia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038746DD-AECE-0065-5FC9-7AD1FE999E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337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25.030.08.122.0009.5013 - </a:t>
            </a:r>
            <a:r>
              <a:rPr lang="pt-BR" sz="4000" dirty="0">
                <a:sym typeface="Calibri"/>
              </a:rPr>
              <a:t>Estruturação da Proteção Social e da Gestão no SUAS – FMAS</a:t>
            </a:r>
            <a:endParaRPr lang="pt-BR" sz="4000" dirty="0"/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582693"/>
              </p:ext>
            </p:extLst>
          </p:nvPr>
        </p:nvGraphicFramePr>
        <p:xfrm>
          <a:off x="179245" y="1970827"/>
          <a:ext cx="11936555" cy="2859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7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56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44.90.52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EQUIPAMENTOS E MATERIAL PERMANENTE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R$ 155.993,50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11 ar condicionados 12.000BTU´s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11 instalação 12.000 </a:t>
                      </a:r>
                      <a:r>
                        <a:rPr lang="pt-BR" sz="1800" dirty="0" err="1"/>
                        <a:t>BTU´s</a:t>
                      </a: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14 ar condicionados 36.000 </a:t>
                      </a:r>
                      <a:r>
                        <a:rPr lang="pt-BR" sz="1800" dirty="0" err="1"/>
                        <a:t>BTU´s</a:t>
                      </a: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14 instalação 36.000 </a:t>
                      </a:r>
                      <a:r>
                        <a:rPr lang="pt-BR" sz="1800" dirty="0" err="1"/>
                        <a:t>BTU´s</a:t>
                      </a:r>
                      <a:endParaRPr lang="pt-B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155689">
                <a:tc vMerge="1">
                  <a:txBody>
                    <a:bodyPr/>
                    <a:lstStyle/>
                    <a:p>
                      <a:r>
                        <a:rPr lang="pt-BR" dirty="0"/>
                        <a:t>31.90.16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941</a:t>
                      </a:r>
                      <a:r>
                        <a:rPr lang="pt-BR" sz="1200" dirty="0"/>
                        <a:t> - Bloco Proteção Social Especial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R$ 512,50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Equipamento para manutenção dos serviços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FD9CD570-822F-17CA-D4EB-B49834CD64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90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25.030.08.244.0009.6.018  Manutenção e ampliação dos benefícios e transferência de renda no SUAS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8566"/>
              </p:ext>
            </p:extLst>
          </p:nvPr>
        </p:nvGraphicFramePr>
        <p:xfrm>
          <a:off x="255445" y="1899303"/>
          <a:ext cx="11936555" cy="3499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7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3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8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709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12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MATERIAL, BEM OU SERVIÇO PARA DISTRIBUIÇÃO GRATUITA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R$ 32.510,40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Restaurante Popular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2234980"/>
                  </a:ext>
                </a:extLst>
              </a:tr>
              <a:tr h="9112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33.90.33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PASSAGENS E DESPESAS COM LOCOMOÇÃO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R$ 174.062,20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Cartões Transportes e Passagens Rodoviárias para usuários</a:t>
                      </a:r>
                      <a:endParaRPr lang="pt-BR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33.90.48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OUTROS AUXÍLIOS FINANCEIROS A PESSOAS FÍSICAS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+mn-lt"/>
                        </a:rPr>
                        <a:t>R$ 6.619.995,45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PMTR / AUX. NATALIDADE - R$ 3.727.476,00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BENEFÍCIO EVENTUAL - R$ 438.150,00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GUARDA SUBSÍDIADA - R$ 96.362,00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FAMÍLIA ACOLHEDORA - R$ 135.755,00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/>
                        <a:t>CARTÃO BEE - R$ 2.109.187,56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595326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457FEC11-6268-30A7-7EAC-DE779649F2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61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4F1442-6BF8-E8A7-F350-A3CFFFA51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80AA9D5-B80A-8D41-A81D-95FF61F2F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167228F-1CD3-2921-8D29-AD87C4FAB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394"/>
            <a:ext cx="12192000" cy="551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095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45" y="201168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25.030.08.244.0009.6.039  PROCAD-SUAS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4CD3D63-6798-E6B9-200A-D960F8DF7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593131"/>
              </p:ext>
            </p:extLst>
          </p:nvPr>
        </p:nvGraphicFramePr>
        <p:xfrm>
          <a:off x="179245" y="1970827"/>
          <a:ext cx="11936555" cy="1671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6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SUBVENÇÕES SOCIAIS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651 </a:t>
                      </a:r>
                      <a:r>
                        <a:rPr lang="pt-BR" sz="1800" dirty="0"/>
                        <a:t>– </a:t>
                      </a:r>
                      <a:r>
                        <a:rPr lang="pt-BR" sz="1200" dirty="0"/>
                        <a:t>PROCAD-SUAS.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R$ 260.000,00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EPESMEL</a:t>
                      </a:r>
                      <a:endParaRPr lang="pt-B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4FE66169-6358-8A4D-592A-19626BBC53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19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D918F-9C87-7AB8-4651-36A68C7C3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FFF07-87AE-64C5-96FE-19E5B9D0C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45" y="201168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25.030.08.245.0009.5.029  Execução de Emendas Parlamentares para a Assistência Social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0D62CE91-CA88-7F2D-94B4-E3B61C03B4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355844"/>
              </p:ext>
            </p:extLst>
          </p:nvPr>
        </p:nvGraphicFramePr>
        <p:xfrm>
          <a:off x="179245" y="1970827"/>
          <a:ext cx="11936555" cy="2801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3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6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8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5548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SUBVENÇÕES SOCIAIS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641 - </a:t>
                      </a:r>
                      <a:r>
                        <a:rPr lang="pt-BR" sz="1200" dirty="0"/>
                        <a:t>Emenda  - </a:t>
                      </a:r>
                      <a:r>
                        <a:rPr lang="pt-B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Deputado Filipe Barros</a:t>
                      </a:r>
                      <a:endParaRPr lang="pt-BR" sz="1200" dirty="0"/>
                    </a:p>
                    <a:p>
                      <a:endParaRPr lang="pt-BR" sz="1800" dirty="0"/>
                    </a:p>
                    <a:p>
                      <a:r>
                        <a:rPr lang="pt-BR" sz="1800" dirty="0"/>
                        <a:t>1600 - </a:t>
                      </a:r>
                      <a:r>
                        <a:rPr lang="pt-BR" sz="1200" dirty="0"/>
                        <a:t>Emenda -  </a:t>
                      </a:r>
                      <a:r>
                        <a:rPr lang="pt-B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Deputada </a:t>
                      </a:r>
                      <a:r>
                        <a:rPr lang="pt-BR" sz="12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Luisa</a:t>
                      </a:r>
                      <a:r>
                        <a:rPr lang="pt-B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Canziani</a:t>
                      </a:r>
                      <a:endParaRPr lang="pt-BR" sz="1200" dirty="0"/>
                    </a:p>
                    <a:p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1603 </a:t>
                      </a:r>
                      <a:r>
                        <a:rPr lang="pt-BR" sz="2000" dirty="0"/>
                        <a:t>- </a:t>
                      </a:r>
                      <a:r>
                        <a:rPr lang="pt-BR" sz="1200" dirty="0"/>
                        <a:t>Emenda -  Deputado</a:t>
                      </a:r>
                      <a:r>
                        <a:rPr lang="pt-BR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Luiz Carlos Hauly</a:t>
                      </a:r>
                      <a:endParaRPr lang="pt-BR" sz="1200" dirty="0"/>
                    </a:p>
                    <a:p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R$ 160.000,00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R$ 8.159,32</a:t>
                      </a:r>
                    </a:p>
                    <a:p>
                      <a:endParaRPr lang="pt-BR" dirty="0"/>
                    </a:p>
                    <a:p>
                      <a:r>
                        <a:rPr lang="pt-BR" dirty="0"/>
                        <a:t>R$ 33.206,15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Asilo São Vicente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Casa do Caminho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Clube das Mães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Ir. De Bethânia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Com. Espirita de Londrina</a:t>
                      </a:r>
                      <a:endParaRPr lang="pt-B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30481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id="{D658EB74-EDB2-06D2-A785-F661B0DCC7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30BEC495-5AA2-99C7-185F-2A1A24C48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584"/>
            <a:ext cx="12192000" cy="678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861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BC999F-DE16-BBC7-6791-CB3B3E927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6003"/>
            <a:ext cx="11681061" cy="1609344"/>
          </a:xfrm>
        </p:spPr>
        <p:txBody>
          <a:bodyPr>
            <a:noAutofit/>
          </a:bodyPr>
          <a:lstStyle/>
          <a:p>
            <a:r>
              <a:rPr lang="pt-BR" sz="4000" dirty="0"/>
              <a:t>25.030.08.245.0009.6.016  Manutenção e ampliação da Proteção Social Básica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C423036A-C84A-03A9-3709-342550A62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532143"/>
              </p:ext>
            </p:extLst>
          </p:nvPr>
        </p:nvGraphicFramePr>
        <p:xfrm>
          <a:off x="127722" y="1493341"/>
          <a:ext cx="11936555" cy="3470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6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18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39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6290">
                <a:tc gridSpan="2">
                  <a:txBody>
                    <a:bodyPr/>
                    <a:lstStyle/>
                    <a:p>
                      <a:r>
                        <a:rPr lang="pt-BR" dirty="0"/>
                        <a:t>Elemento</a:t>
                      </a:r>
                      <a:r>
                        <a:rPr lang="pt-BR" baseline="0" dirty="0"/>
                        <a:t> de Despesa</a:t>
                      </a:r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Valor</a:t>
                      </a:r>
                      <a:r>
                        <a:rPr lang="pt-BR" baseline="0" dirty="0"/>
                        <a:t> Empenhado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533">
                <a:tc>
                  <a:txBody>
                    <a:bodyPr/>
                    <a:lstStyle/>
                    <a:p>
                      <a:r>
                        <a:rPr lang="pt-BR" dirty="0"/>
                        <a:t>31.90</a:t>
                      </a:r>
                    </a:p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PAGAMENTO PESSOAL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R$ 841,28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Pessoal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959684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33.50.43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SUBVENÇÃO 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940</a:t>
                      </a:r>
                      <a:r>
                        <a:rPr lang="pt-BR" sz="1200" dirty="0"/>
                        <a:t> - Bloco IGD Bolsa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R$ 7.236.491,00</a:t>
                      </a:r>
                    </a:p>
                    <a:p>
                      <a:r>
                        <a:rPr lang="pt-BR" dirty="0"/>
                        <a:t>R$ 136.711,08</a:t>
                      </a:r>
                    </a:p>
                    <a:p>
                      <a:r>
                        <a:rPr lang="pt-BR" dirty="0"/>
                        <a:t>R$ 52.894,71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200" dirty="0"/>
                    </a:p>
                    <a:p>
                      <a:endParaRPr lang="pt-BR" sz="1200" dirty="0"/>
                    </a:p>
                    <a:p>
                      <a:endParaRPr lang="pt-BR" sz="1800" dirty="0"/>
                    </a:p>
                    <a:p>
                      <a:r>
                        <a:rPr lang="pt-BR" sz="1200" dirty="0"/>
                        <a:t>EPESMEL</a:t>
                      </a:r>
                      <a:endParaRPr lang="pt-B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/>
                        <a:t>33.90.30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MATERIAL DE CONSUMO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R$ 212.959,87</a:t>
                      </a:r>
                    </a:p>
                    <a:p>
                      <a:r>
                        <a:rPr lang="pt-BR" dirty="0"/>
                        <a:t>R$ 40.201,76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Gás, Gêneros Alimentícios, Material de Expediente, Material para Manutenção de Bens Imóveis e Veículos, Pneus, Material de Limpeza, entre outros.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629083"/>
                  </a:ext>
                </a:extLst>
              </a:tr>
              <a:tr h="421507">
                <a:tc>
                  <a:txBody>
                    <a:bodyPr/>
                    <a:lstStyle/>
                    <a:p>
                      <a:r>
                        <a:rPr lang="pt-BR" dirty="0">
                          <a:latin typeface="+mn-lt"/>
                        </a:rPr>
                        <a:t>33.90.37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LOCAÇÃO DE MÃO-DE-OBRA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000</a:t>
                      </a:r>
                    </a:p>
                    <a:p>
                      <a:r>
                        <a:rPr lang="pt-BR" dirty="0"/>
                        <a:t>934 </a:t>
                      </a:r>
                      <a:r>
                        <a:rPr lang="pt-BR" sz="1200" dirty="0"/>
                        <a:t>- Bloco Proteção Social Básica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R$ 66.983,75</a:t>
                      </a:r>
                    </a:p>
                    <a:p>
                      <a:r>
                        <a:rPr lang="pt-BR" dirty="0"/>
                        <a:t>R$ 200.951,25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latin typeface="+mn-lt"/>
                        </a:rPr>
                        <a:t>Serviço de Limpeza e Copeira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002695"/>
                  </a:ext>
                </a:extLst>
              </a:tr>
            </a:tbl>
          </a:graphicData>
        </a:graphic>
      </p:graphicFrame>
      <p:pic>
        <p:nvPicPr>
          <p:cNvPr id="5" name="Imagem 4">
            <a:extLst>
              <a:ext uri="{FF2B5EF4-FFF2-40B4-BE49-F238E27FC236}">
                <a16:creationId xmlns:a16="http://schemas.microsoft.com/office/drawing/2014/main" id="{0904BADF-4589-37E4-D70F-39C6AAAD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732"/>
            <a:ext cx="3466809" cy="6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7397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a">
  <a:themeElements>
    <a:clrScheme name="Letreiro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5409</TotalTime>
  <Words>1477</Words>
  <Application>Microsoft Office PowerPoint</Application>
  <PresentationFormat>Widescreen</PresentationFormat>
  <Paragraphs>415</Paragraphs>
  <Slides>27</Slides>
  <Notes>14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1" baseType="lpstr">
      <vt:lpstr>Calibri</vt:lpstr>
      <vt:lpstr>Calibri Light</vt:lpstr>
      <vt:lpstr>Times New Roman</vt:lpstr>
      <vt:lpstr>Retrospectiva</vt:lpstr>
      <vt:lpstr>Apresentação do PowerPoint</vt:lpstr>
      <vt:lpstr>25.030.08.122.0009.6.020  Fomento ao exercício do Controle Social e à participação no SUAS</vt:lpstr>
      <vt:lpstr>25.030.08.122.0009.6.038  Bloco de Gestão do Programa Bolsa Família e Cadastro Único</vt:lpstr>
      <vt:lpstr>25.030.08.122.0009.5013 - Estruturação da Proteção Social e da Gestão no SUAS – FMAS</vt:lpstr>
      <vt:lpstr>25.030.08.244.0009.6.018  Manutenção e ampliação dos benefícios e transferência de renda no SUAS</vt:lpstr>
      <vt:lpstr>Apresentação do PowerPoint</vt:lpstr>
      <vt:lpstr>25.030.08.244.0009.6.039  PROCAD-SUAS</vt:lpstr>
      <vt:lpstr>25.030.08.245.0009.5.029  Execução de Emendas Parlamentares para a Assistência Social</vt:lpstr>
      <vt:lpstr>25.030.08.245.0009.6.016  Manutenção e ampliação da Proteção Social Básica</vt:lpstr>
      <vt:lpstr>25.030.08.245.0009.6.016  Manutenção e ampliação da Proteção Social Básica</vt:lpstr>
      <vt:lpstr>Apresentação do PowerPoint</vt:lpstr>
      <vt:lpstr>25.030.08.245.0009.6.017  Manutenção e ampliação da Proteção Social especial</vt:lpstr>
      <vt:lpstr>25.030.08.245.0009.6.017  Manutenção e ampliação da Proteção Social especial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Provável Superávit Recursos Externos</dc:title>
  <dc:creator>Débora Campos Pereira</dc:creator>
  <cp:lastModifiedBy>Debora Campos Pereira - matr 14.919-5</cp:lastModifiedBy>
  <cp:revision>396</cp:revision>
  <cp:lastPrinted>2020-02-06T19:09:13Z</cp:lastPrinted>
  <dcterms:created xsi:type="dcterms:W3CDTF">2018-02-21T14:37:52Z</dcterms:created>
  <dcterms:modified xsi:type="dcterms:W3CDTF">2026-04-08T16:08:37Z</dcterms:modified>
</cp:coreProperties>
</file>