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72" r:id="rId2"/>
    <p:sldId id="273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0" d="100"/>
          <a:sy n="60" d="100"/>
        </p:scale>
        <p:origin x="402" y="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8C8CB5-BD41-4B8E-B5E2-C56F299E190B}" type="datetimeFigureOut">
              <a:rPr lang="pt-BR" smtClean="0"/>
              <a:t>13/01/2020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0DD84B-8517-42A8-BFD5-6217F18DF6C9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28042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96253"/>
            <a:ext cx="9144000" cy="341371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z="2700" b="1" dirty="0"/>
              <a:t>PREFEITURA DO MUNICÍPIO DE LONDRINA</a:t>
            </a:r>
            <a:r>
              <a:rPr lang="pt-BR" sz="2700" dirty="0"/>
              <a:t/>
            </a:r>
            <a:br>
              <a:rPr lang="pt-BR" sz="2700" dirty="0"/>
            </a:br>
            <a:r>
              <a:rPr lang="pt-BR" sz="2700" b="1" dirty="0"/>
              <a:t>ESTADO DO PARANA</a:t>
            </a:r>
            <a:r>
              <a:rPr lang="pt-BR" sz="2700" dirty="0"/>
              <a:t/>
            </a:r>
            <a:br>
              <a:rPr lang="pt-BR" sz="2700" dirty="0"/>
            </a:br>
            <a:r>
              <a:rPr lang="pt-BR" sz="2700" dirty="0"/>
              <a:t/>
            </a:r>
            <a:br>
              <a:rPr lang="pt-BR" sz="2700" dirty="0"/>
            </a:br>
            <a:r>
              <a:rPr lang="pt-BR" sz="2700" dirty="0"/>
              <a:t/>
            </a:r>
            <a:br>
              <a:rPr lang="pt-BR" sz="2700" dirty="0"/>
            </a:b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ADEC1-01C3-43B5-888D-D9C114CDF029}" type="datetimeFigureOut">
              <a:rPr lang="pt-BR" smtClean="0"/>
              <a:t>13/01/2020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86740-B2CC-4F8B-B47B-ED6C10D4A3E5}" type="slidenum">
              <a:rPr lang="pt-BR" smtClean="0"/>
              <a:t>‹nº›</a:t>
            </a:fld>
            <a:endParaRPr lang="pt-BR" dirty="0"/>
          </a:p>
        </p:txBody>
      </p:sp>
      <p:sp>
        <p:nvSpPr>
          <p:cNvPr id="8" name="Retângulo 7"/>
          <p:cNvSpPr/>
          <p:nvPr userDrawn="1"/>
        </p:nvSpPr>
        <p:spPr>
          <a:xfrm>
            <a:off x="3048000" y="2967335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pt-BR" sz="1800" b="1" dirty="0"/>
          </a:p>
          <a:p>
            <a:pPr algn="ctr"/>
            <a:endParaRPr lang="pt-BR" sz="1800" b="1" dirty="0"/>
          </a:p>
          <a:p>
            <a:pPr algn="ctr"/>
            <a:endParaRPr lang="pt-BR" sz="1800" b="1" dirty="0"/>
          </a:p>
          <a:p>
            <a:pPr algn="ctr"/>
            <a:endParaRPr lang="pt-BR" sz="1800" b="1" dirty="0"/>
          </a:p>
          <a:p>
            <a:pPr algn="ctr"/>
            <a:r>
              <a:rPr lang="pt-BR" sz="1800" dirty="0"/>
              <a:t/>
            </a:r>
            <a:br>
              <a:rPr lang="pt-BR" sz="1800" dirty="0"/>
            </a:br>
            <a:endParaRPr lang="pt-BR" sz="1800" dirty="0"/>
          </a:p>
          <a:p>
            <a:pPr algn="ctr"/>
            <a:endParaRPr lang="pt-BR" sz="1800" dirty="0"/>
          </a:p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52352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ADEC1-01C3-43B5-888D-D9C114CDF029}" type="datetimeFigureOut">
              <a:rPr lang="pt-BR" smtClean="0"/>
              <a:t>13/01/2020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86740-B2CC-4F8B-B47B-ED6C10D4A3E5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6252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ADEC1-01C3-43B5-888D-D9C114CDF029}" type="datetimeFigureOut">
              <a:rPr lang="pt-BR" smtClean="0"/>
              <a:t>13/01/2020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86740-B2CC-4F8B-B47B-ED6C10D4A3E5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99757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ADEC1-01C3-43B5-888D-D9C114CDF029}" type="datetimeFigureOut">
              <a:rPr lang="pt-BR" smtClean="0"/>
              <a:t>13/01/2020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86740-B2CC-4F8B-B47B-ED6C10D4A3E5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06028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ADEC1-01C3-43B5-888D-D9C114CDF029}" type="datetimeFigureOut">
              <a:rPr lang="pt-BR" smtClean="0"/>
              <a:t>13/01/2020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86740-B2CC-4F8B-B47B-ED6C10D4A3E5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16688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ADEC1-01C3-43B5-888D-D9C114CDF029}" type="datetimeFigureOut">
              <a:rPr lang="pt-BR" smtClean="0"/>
              <a:t>13/01/2020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86740-B2CC-4F8B-B47B-ED6C10D4A3E5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81857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ADEC1-01C3-43B5-888D-D9C114CDF029}" type="datetimeFigureOut">
              <a:rPr lang="pt-BR" smtClean="0"/>
              <a:t>13/01/2020</a:t>
            </a:fld>
            <a:endParaRPr lang="pt-BR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86740-B2CC-4F8B-B47B-ED6C10D4A3E5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2175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ADEC1-01C3-43B5-888D-D9C114CDF029}" type="datetimeFigureOut">
              <a:rPr lang="pt-BR" smtClean="0"/>
              <a:t>13/01/2020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86740-B2CC-4F8B-B47B-ED6C10D4A3E5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21606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ADEC1-01C3-43B5-888D-D9C114CDF029}" type="datetimeFigureOut">
              <a:rPr lang="pt-BR" smtClean="0"/>
              <a:t>13/01/2020</a:t>
            </a:fld>
            <a:endParaRPr lang="pt-BR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86740-B2CC-4F8B-B47B-ED6C10D4A3E5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52428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ADEC1-01C3-43B5-888D-D9C114CDF029}" type="datetimeFigureOut">
              <a:rPr lang="pt-BR" smtClean="0"/>
              <a:t>13/01/2020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86740-B2CC-4F8B-B47B-ED6C10D4A3E5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31309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ADEC1-01C3-43B5-888D-D9C114CDF029}" type="datetimeFigureOut">
              <a:rPr lang="pt-BR" smtClean="0"/>
              <a:t>13/01/2020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86740-B2CC-4F8B-B47B-ED6C10D4A3E5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93178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ADEC1-01C3-43B5-888D-D9C114CDF029}" type="datetimeFigureOut">
              <a:rPr lang="pt-BR" smtClean="0"/>
              <a:t>13/01/2020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886740-B2CC-4F8B-B47B-ED6C10D4A3E5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15304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mpresafacil.pr.gov.br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ondrina.pr.gov.br/alvaras/alvara-mei-ponto-referencia-servico-online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573195" y="365126"/>
            <a:ext cx="4825218" cy="450800"/>
          </a:xfrm>
        </p:spPr>
        <p:txBody>
          <a:bodyPr>
            <a:normAutofit fontScale="90000"/>
          </a:bodyPr>
          <a:lstStyle/>
          <a:p>
            <a:pPr algn="ctr"/>
            <a:r>
              <a:rPr lang="pt-BR" sz="2000" b="1" dirty="0"/>
              <a:t>PREFEITURA DO MUNICÍPIO DE LONDRINA</a:t>
            </a:r>
            <a:r>
              <a:rPr lang="pt-BR" sz="2000" dirty="0"/>
              <a:t/>
            </a:r>
            <a:br>
              <a:rPr lang="pt-BR" sz="2000" dirty="0"/>
            </a:br>
            <a:r>
              <a:rPr lang="pt-BR" sz="2000" b="1" dirty="0"/>
              <a:t>ESTADO DO PARANA</a:t>
            </a:r>
            <a:endParaRPr lang="pt-BR" sz="2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1378633"/>
            <a:ext cx="10515600" cy="4798329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pt-BR" b="1" dirty="0">
                <a:solidFill>
                  <a:srgbClr val="0000FF"/>
                </a:solidFill>
              </a:rPr>
              <a:t>Com a publicação do Decreto 1416/2019 JOM 3936 de 26/11/2019, que regulamenta a </a:t>
            </a:r>
            <a:br>
              <a:rPr lang="pt-BR" b="1" dirty="0">
                <a:solidFill>
                  <a:srgbClr val="0000FF"/>
                </a:solidFill>
              </a:rPr>
            </a:br>
            <a:r>
              <a:rPr lang="pt-BR" b="1" dirty="0">
                <a:solidFill>
                  <a:srgbClr val="0000FF"/>
                </a:solidFill>
              </a:rPr>
              <a:t>expedição de </a:t>
            </a:r>
            <a:r>
              <a:rPr lang="pt-BR" dirty="0"/>
              <a:t>Alvará de Licença de Localização e Funcionamento no Município de Londrina</a:t>
            </a:r>
            <a:r>
              <a:rPr lang="pt-BR" b="1" dirty="0">
                <a:solidFill>
                  <a:srgbClr val="0000FF"/>
                </a:solidFill>
              </a:rPr>
              <a:t> </a:t>
            </a:r>
            <a:br>
              <a:rPr lang="pt-BR" b="1" dirty="0">
                <a:solidFill>
                  <a:srgbClr val="0000FF"/>
                </a:solidFill>
              </a:rPr>
            </a:br>
            <a:r>
              <a:rPr lang="pt-BR" b="1" dirty="0">
                <a:solidFill>
                  <a:srgbClr val="0000FF"/>
                </a:solidFill>
              </a:rPr>
              <a:t>passou a adotar NOVA METODOLOGIA de análise pelo Grau de Risco das atividades.</a:t>
            </a:r>
            <a:br>
              <a:rPr lang="pt-BR" b="1" dirty="0">
                <a:solidFill>
                  <a:srgbClr val="0000FF"/>
                </a:solidFill>
              </a:rPr>
            </a:br>
            <a:r>
              <a:rPr lang="pt-BR" b="1" dirty="0">
                <a:solidFill>
                  <a:srgbClr val="0000FF"/>
                </a:solidFill>
              </a:rPr>
              <a:t/>
            </a:r>
            <a:br>
              <a:rPr lang="pt-BR" b="1" dirty="0">
                <a:solidFill>
                  <a:srgbClr val="0000FF"/>
                </a:solidFill>
              </a:rPr>
            </a:br>
            <a:endParaRPr lang="pt-BR" b="1" dirty="0">
              <a:solidFill>
                <a:srgbClr val="0000FF"/>
              </a:solidFill>
            </a:endParaRPr>
          </a:p>
          <a:p>
            <a:pPr marL="0" indent="0" algn="ctr">
              <a:buNone/>
            </a:pPr>
            <a:r>
              <a:rPr lang="pt-BR" b="1" dirty="0">
                <a:solidFill>
                  <a:srgbClr val="FF0000"/>
                </a:solidFill>
              </a:rPr>
              <a:t>****NÃO MUDA A NECESSIDADE DE ALVARÁ**** </a:t>
            </a:r>
            <a:br>
              <a:rPr lang="pt-BR" b="1" dirty="0">
                <a:solidFill>
                  <a:srgbClr val="FF0000"/>
                </a:solidFill>
              </a:rPr>
            </a:br>
            <a:r>
              <a:rPr lang="pt-BR" b="1" dirty="0">
                <a:solidFill>
                  <a:srgbClr val="0000FF"/>
                </a:solidFill>
              </a:rPr>
              <a:t> </a:t>
            </a:r>
            <a:r>
              <a:rPr lang="pt-BR" b="1" dirty="0"/>
              <a:t>Art. 2º. </a:t>
            </a:r>
            <a:r>
              <a:rPr lang="pt-BR" dirty="0"/>
              <a:t>Toda pessoa física ou jurídica, com atividade  de prestação de serviços, comércio, </a:t>
            </a:r>
            <a:br>
              <a:rPr lang="pt-BR" dirty="0"/>
            </a:br>
            <a:r>
              <a:rPr lang="pt-BR" dirty="0"/>
              <a:t>indústria ou outras, mesmo que temporária, ainda que isenta ou imune, </a:t>
            </a:r>
            <a:r>
              <a:rPr lang="pt-BR" b="1" dirty="0"/>
              <a:t>deverá, para o seu </a:t>
            </a:r>
            <a:br>
              <a:rPr lang="pt-BR" b="1" dirty="0"/>
            </a:br>
            <a:r>
              <a:rPr lang="pt-BR" b="1" dirty="0"/>
              <a:t>respectivo exercício, obter o Alvará de Licença de Localização e Funcionamento do Município</a:t>
            </a:r>
            <a:r>
              <a:rPr lang="pt-BR" dirty="0"/>
              <a:t>. </a:t>
            </a:r>
            <a:br>
              <a:rPr lang="pt-BR" dirty="0"/>
            </a:br>
            <a:r>
              <a:rPr lang="pt-BR" b="1" dirty="0">
                <a:solidFill>
                  <a:srgbClr val="FF0000"/>
                </a:solidFill>
              </a:rPr>
              <a:t>Inclusive para o MEI-MICROEPREENDEDOR INDIVIDUAL</a:t>
            </a:r>
            <a:br>
              <a:rPr lang="pt-BR" b="1" dirty="0">
                <a:solidFill>
                  <a:srgbClr val="FF0000"/>
                </a:solidFill>
              </a:rPr>
            </a:br>
            <a:r>
              <a:rPr lang="pt-BR" b="1" dirty="0">
                <a:solidFill>
                  <a:srgbClr val="FF0000"/>
                </a:solidFill>
              </a:rPr>
              <a:t/>
            </a:r>
            <a:br>
              <a:rPr lang="pt-BR" b="1" dirty="0">
                <a:solidFill>
                  <a:srgbClr val="FF0000"/>
                </a:solidFill>
              </a:rPr>
            </a:br>
            <a:r>
              <a:rPr lang="pt-BR" b="1" dirty="0">
                <a:solidFill>
                  <a:srgbClr val="0000FF"/>
                </a:solidFill>
              </a:rPr>
              <a:t/>
            </a:r>
            <a:br>
              <a:rPr lang="pt-BR" b="1" dirty="0">
                <a:solidFill>
                  <a:srgbClr val="0000FF"/>
                </a:solidFill>
              </a:rPr>
            </a:br>
            <a:r>
              <a:rPr lang="pt-BR" b="1" dirty="0">
                <a:solidFill>
                  <a:srgbClr val="0000FF"/>
                </a:solidFill>
              </a:rPr>
              <a:t>PERMANECE A NECESSIDADE DA CONSULTA PRÉVIA </a:t>
            </a:r>
            <a:br>
              <a:rPr lang="pt-BR" b="1" dirty="0">
                <a:solidFill>
                  <a:srgbClr val="0000FF"/>
                </a:solidFill>
              </a:rPr>
            </a:br>
            <a:r>
              <a:rPr lang="pt-BR" b="1" dirty="0"/>
              <a:t>Art. 6º. </a:t>
            </a:r>
            <a:r>
              <a:rPr lang="pt-BR" dirty="0"/>
              <a:t>A solicitação do Alvará de Licença de Localização e Funcionamento no Município </a:t>
            </a:r>
            <a:br>
              <a:rPr lang="pt-BR" dirty="0"/>
            </a:br>
            <a:r>
              <a:rPr lang="pt-BR" dirty="0"/>
              <a:t>de Londrina,  bem como suas alterações, </a:t>
            </a:r>
            <a:r>
              <a:rPr lang="pt-BR" b="1" dirty="0"/>
              <a:t>será precedida da realização de Consulta Prévia</a:t>
            </a:r>
            <a:r>
              <a:rPr lang="pt-BR" dirty="0"/>
              <a:t>. </a:t>
            </a:r>
            <a:br>
              <a:rPr lang="pt-BR" dirty="0"/>
            </a:br>
            <a:endParaRPr lang="pt-BR" dirty="0"/>
          </a:p>
          <a:p>
            <a:pPr marL="0" indent="0" algn="ctr">
              <a:buNone/>
            </a:pPr>
            <a:r>
              <a:rPr lang="pt-BR" b="1" dirty="0">
                <a:solidFill>
                  <a:srgbClr val="FF0000"/>
                </a:solidFill>
              </a:rPr>
              <a:t>***A LEI 12.236/2015 LEI DE USO E OCUPAÇÃO DO SOLO PERMANECE VIGENTE!!!***</a:t>
            </a:r>
            <a:br>
              <a:rPr lang="pt-BR" b="1" dirty="0">
                <a:solidFill>
                  <a:srgbClr val="FF0000"/>
                </a:solidFill>
              </a:rPr>
            </a:br>
            <a:r>
              <a:rPr lang="pt-BR" sz="3200" b="1" dirty="0">
                <a:solidFill>
                  <a:srgbClr val="0000FF"/>
                </a:solidFill>
              </a:rPr>
              <a:t/>
            </a:r>
            <a:br>
              <a:rPr lang="pt-BR" sz="3200" b="1" dirty="0">
                <a:solidFill>
                  <a:srgbClr val="0000FF"/>
                </a:solidFill>
              </a:rPr>
            </a:br>
            <a:endParaRPr lang="pt-BR" dirty="0"/>
          </a:p>
        </p:txBody>
      </p:sp>
      <p:pic>
        <p:nvPicPr>
          <p:cNvPr id="4" name="Imagem 3" descr="brasa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99163" y="146168"/>
            <a:ext cx="774032" cy="669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26792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573195" y="365126"/>
            <a:ext cx="4825218" cy="450800"/>
          </a:xfrm>
        </p:spPr>
        <p:txBody>
          <a:bodyPr>
            <a:normAutofit fontScale="90000"/>
          </a:bodyPr>
          <a:lstStyle/>
          <a:p>
            <a:pPr algn="ctr"/>
            <a:r>
              <a:rPr lang="pt-BR" sz="2000" b="1" dirty="0"/>
              <a:t>PREFEITURA DO MUNICÍPIO DE LONDRINA</a:t>
            </a:r>
            <a:r>
              <a:rPr lang="pt-BR" sz="2000" dirty="0"/>
              <a:t/>
            </a:r>
            <a:br>
              <a:rPr lang="pt-BR" sz="2000" dirty="0"/>
            </a:br>
            <a:r>
              <a:rPr lang="pt-BR" sz="2000" b="1" dirty="0"/>
              <a:t>ESTADO DO PARANA</a:t>
            </a:r>
            <a:endParaRPr lang="pt-BR" sz="2000" dirty="0"/>
          </a:p>
        </p:txBody>
      </p:sp>
      <p:pic>
        <p:nvPicPr>
          <p:cNvPr id="4" name="Imagem 3" descr="brasa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99163" y="146168"/>
            <a:ext cx="774032" cy="669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1308295"/>
            <a:ext cx="11353800" cy="4868668"/>
          </a:xfrm>
        </p:spPr>
        <p:txBody>
          <a:bodyPr>
            <a:normAutofit fontScale="62500" lnSpcReduction="20000"/>
          </a:bodyPr>
          <a:lstStyle/>
          <a:p>
            <a:pPr marL="914400" lvl="2" indent="0">
              <a:buNone/>
            </a:pPr>
            <a:endParaRPr lang="pt-BR" b="1" dirty="0">
              <a:solidFill>
                <a:srgbClr val="0000FF"/>
              </a:solidFill>
            </a:endParaRPr>
          </a:p>
          <a:p>
            <a:pPr marL="914400" lvl="2" indent="0">
              <a:buNone/>
            </a:pPr>
            <a:endParaRPr lang="pt-BR" b="1" dirty="0">
              <a:solidFill>
                <a:srgbClr val="0000FF"/>
              </a:solidFill>
            </a:endParaRPr>
          </a:p>
          <a:p>
            <a:pPr marL="914400" lvl="2" indent="0">
              <a:buNone/>
            </a:pPr>
            <a:endParaRPr lang="pt-BR" b="1" dirty="0">
              <a:solidFill>
                <a:srgbClr val="0000FF"/>
              </a:solidFill>
            </a:endParaRPr>
          </a:p>
          <a:p>
            <a:pPr marL="914400" lvl="2" indent="0">
              <a:buNone/>
            </a:pPr>
            <a:endParaRPr lang="pt-BR" b="1" dirty="0">
              <a:solidFill>
                <a:srgbClr val="0000FF"/>
              </a:solidFill>
            </a:endParaRPr>
          </a:p>
          <a:p>
            <a:pPr marL="914400" lvl="2" indent="0" algn="ctr">
              <a:buNone/>
            </a:pPr>
            <a:r>
              <a:rPr lang="pt-BR" sz="4400" b="1" dirty="0">
                <a:solidFill>
                  <a:srgbClr val="0000FF"/>
                </a:solidFill>
              </a:rPr>
              <a:t>               </a:t>
            </a:r>
          </a:p>
          <a:p>
            <a:pPr marL="914400" lvl="2" indent="0" algn="ctr">
              <a:buNone/>
            </a:pPr>
            <a:r>
              <a:rPr lang="pt-BR" sz="4400" b="1" dirty="0">
                <a:solidFill>
                  <a:srgbClr val="0000FF"/>
                </a:solidFill>
              </a:rPr>
              <a:t>                               </a:t>
            </a:r>
          </a:p>
          <a:p>
            <a:pPr marL="914400" lvl="2" indent="0" algn="ctr">
              <a:buNone/>
            </a:pPr>
            <a:endParaRPr lang="pt-BR" sz="4400" b="1" dirty="0">
              <a:solidFill>
                <a:srgbClr val="0000FF"/>
              </a:solidFill>
            </a:endParaRPr>
          </a:p>
          <a:p>
            <a:pPr marL="914400" lvl="2" indent="0" algn="ctr">
              <a:buNone/>
            </a:pPr>
            <a:endParaRPr lang="pt-BR" sz="4400" b="1" dirty="0">
              <a:solidFill>
                <a:srgbClr val="0000FF"/>
              </a:solidFill>
            </a:endParaRPr>
          </a:p>
          <a:p>
            <a:pPr marL="914400" lvl="2" indent="0" algn="ctr">
              <a:buNone/>
            </a:pPr>
            <a:r>
              <a:rPr lang="pt-BR" sz="7000" b="1" dirty="0">
                <a:solidFill>
                  <a:srgbClr val="0000FF"/>
                </a:solidFill>
              </a:rPr>
              <a:t>FIM.</a:t>
            </a:r>
          </a:p>
          <a:p>
            <a:pPr marL="914400" lvl="2" indent="0" algn="ctr">
              <a:buNone/>
            </a:pPr>
            <a:endParaRPr lang="pt-BR" sz="2600" b="1" dirty="0">
              <a:solidFill>
                <a:srgbClr val="0000FF"/>
              </a:solidFill>
            </a:endParaRPr>
          </a:p>
          <a:p>
            <a:pPr marL="914400" lvl="2" indent="0" algn="ctr">
              <a:buNone/>
            </a:pPr>
            <a:endParaRPr lang="pt-BR" sz="2600" b="1" dirty="0">
              <a:solidFill>
                <a:srgbClr val="0000FF"/>
              </a:solidFill>
            </a:endParaRPr>
          </a:p>
          <a:p>
            <a:pPr marL="914400" lvl="2" indent="0" algn="ctr">
              <a:buNone/>
            </a:pPr>
            <a:endParaRPr lang="pt-BR" sz="2600" b="1" dirty="0">
              <a:solidFill>
                <a:srgbClr val="0000FF"/>
              </a:solidFill>
            </a:endParaRPr>
          </a:p>
          <a:p>
            <a:pPr marL="914400" lvl="2" indent="0" algn="ctr">
              <a:buNone/>
            </a:pPr>
            <a:endParaRPr lang="pt-BR" sz="2600" b="1" dirty="0">
              <a:solidFill>
                <a:srgbClr val="0000FF"/>
              </a:solidFill>
            </a:endParaRPr>
          </a:p>
          <a:p>
            <a:pPr marL="914400" lvl="2" indent="0" algn="ctr">
              <a:buNone/>
            </a:pPr>
            <a:endParaRPr lang="pt-BR" sz="2600" b="1" dirty="0">
              <a:solidFill>
                <a:srgbClr val="0000FF"/>
              </a:solidFill>
            </a:endParaRPr>
          </a:p>
          <a:p>
            <a:pPr marL="914400" lvl="2" indent="0" algn="ctr">
              <a:buNone/>
            </a:pPr>
            <a:r>
              <a:rPr lang="pt-BR" sz="3800" b="1" dirty="0">
                <a:solidFill>
                  <a:srgbClr val="0000FF"/>
                </a:solidFill>
              </a:rPr>
              <a:t>Secretaria Municipal de Fazenda</a:t>
            </a:r>
          </a:p>
          <a:p>
            <a:pPr marL="914400" lvl="2" indent="0" algn="ctr">
              <a:buNone/>
            </a:pPr>
            <a:r>
              <a:rPr lang="pt-BR" sz="2200" b="1" dirty="0">
                <a:solidFill>
                  <a:srgbClr val="0000FF"/>
                </a:solidFill>
              </a:rPr>
              <a:t>Diretoria de Gestão de Cadastro e Informações</a:t>
            </a:r>
          </a:p>
          <a:p>
            <a:pPr marL="914400" lvl="2" indent="0" algn="ctr">
              <a:buNone/>
            </a:pPr>
            <a:r>
              <a:rPr lang="pt-BR" sz="2200" b="1" dirty="0">
                <a:solidFill>
                  <a:srgbClr val="0000FF"/>
                </a:solidFill>
              </a:rPr>
              <a:t>Gerência de Cadastro Mobiliário</a:t>
            </a:r>
          </a:p>
        </p:txBody>
      </p:sp>
    </p:spTree>
    <p:extLst>
      <p:ext uri="{BB962C8B-B14F-4D97-AF65-F5344CB8AC3E}">
        <p14:creationId xmlns:p14="http://schemas.microsoft.com/office/powerpoint/2010/main" val="3512595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573195" y="365126"/>
            <a:ext cx="4825218" cy="450800"/>
          </a:xfrm>
        </p:spPr>
        <p:txBody>
          <a:bodyPr>
            <a:normAutofit fontScale="90000"/>
          </a:bodyPr>
          <a:lstStyle/>
          <a:p>
            <a:pPr algn="ctr"/>
            <a:r>
              <a:rPr lang="pt-BR" sz="2000" b="1" dirty="0"/>
              <a:t>PREFEITURA DO MUNICÍPIO DE LONDRINA</a:t>
            </a:r>
            <a:r>
              <a:rPr lang="pt-BR" sz="2000" dirty="0"/>
              <a:t/>
            </a:r>
            <a:br>
              <a:rPr lang="pt-BR" sz="2000" dirty="0"/>
            </a:br>
            <a:r>
              <a:rPr lang="pt-BR" sz="2000" b="1" dirty="0"/>
              <a:t>ESTADO DO PARANA</a:t>
            </a:r>
            <a:endParaRPr lang="pt-BR" sz="2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1153551"/>
            <a:ext cx="10515600" cy="5023412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pt-BR" sz="4000" b="1" u="sng" dirty="0">
                <a:solidFill>
                  <a:srgbClr val="0000FF"/>
                </a:solidFill>
              </a:rPr>
              <a:t>BAIXO RISCO</a:t>
            </a:r>
            <a:br>
              <a:rPr lang="pt-BR" sz="4000" b="1" u="sng" dirty="0">
                <a:solidFill>
                  <a:srgbClr val="0000FF"/>
                </a:solidFill>
              </a:rPr>
            </a:br>
            <a:r>
              <a:rPr lang="pt-BR" sz="2400" b="1" u="sng" dirty="0">
                <a:solidFill>
                  <a:srgbClr val="0000FF"/>
                </a:solidFill>
              </a:rPr>
              <a:t/>
            </a:r>
            <a:br>
              <a:rPr lang="pt-BR" sz="2400" b="1" u="sng" dirty="0">
                <a:solidFill>
                  <a:srgbClr val="0000FF"/>
                </a:solidFill>
              </a:rPr>
            </a:br>
            <a:r>
              <a:rPr lang="pt-BR" dirty="0"/>
              <a:t>Serão consideradas de baixo risco, para efeito específico e exclusivo de emissão do Alvará de Licença de Localização e Funcionamento Fácil, </a:t>
            </a:r>
            <a:r>
              <a:rPr lang="pt-BR" b="1" dirty="0"/>
              <a:t>de forma imediata e automática</a:t>
            </a:r>
            <a:r>
              <a:rPr lang="pt-BR" dirty="0"/>
              <a:t>, </a:t>
            </a:r>
            <a:r>
              <a:rPr lang="pt-BR" b="1" dirty="0">
                <a:solidFill>
                  <a:srgbClr val="0000FF"/>
                </a:solidFill>
              </a:rPr>
              <a:t>aquelas atividades que se qualifiquem, simultaneamente,</a:t>
            </a:r>
            <a:r>
              <a:rPr lang="pt-BR" dirty="0"/>
              <a:t> em baixo risco em segurança contra incêndio e pânico de acordo com o </a:t>
            </a:r>
            <a:r>
              <a:rPr lang="pt-BR" b="1" dirty="0"/>
              <a:t>Art.11 inciso I</a:t>
            </a:r>
            <a:r>
              <a:rPr lang="pt-BR" dirty="0"/>
              <a:t>, e baixo risco em segurança ambiental e sanitária, conforme relação contida no </a:t>
            </a:r>
            <a:r>
              <a:rPr lang="pt-BR" b="1" dirty="0"/>
              <a:t>Anexo I.</a:t>
            </a:r>
            <a:br>
              <a:rPr lang="pt-BR" b="1" dirty="0"/>
            </a:br>
            <a:r>
              <a:rPr lang="pt-BR" sz="3200" dirty="0"/>
              <a:t> </a:t>
            </a:r>
            <a:br>
              <a:rPr lang="pt-BR" sz="3200" dirty="0"/>
            </a:br>
            <a:r>
              <a:rPr lang="pt-BR" sz="3200" b="1" dirty="0">
                <a:solidFill>
                  <a:srgbClr val="FF0000"/>
                </a:solidFill>
              </a:rPr>
              <a:t>IMPORTANTE: NÃO BASTA A ATIVIDADE ESTAR ELENCADA NO </a:t>
            </a:r>
            <a:r>
              <a:rPr lang="pt-BR" sz="3200" b="1" u="sng" dirty="0">
                <a:solidFill>
                  <a:srgbClr val="0000FF"/>
                </a:solidFill>
              </a:rPr>
              <a:t>ANEXO I - BAIXO RISCO ,</a:t>
            </a:r>
            <a:r>
              <a:rPr lang="pt-BR" sz="3200" b="1" dirty="0">
                <a:solidFill>
                  <a:srgbClr val="FF0000"/>
                </a:solidFill>
              </a:rPr>
              <a:t>DEVERÁ ATENDER TAMBÉM OS CRITÉRIOS ESTABELECIDOS NO ART.11 DO DECRETO.</a:t>
            </a:r>
            <a:br>
              <a:rPr lang="pt-BR" sz="3200" b="1" dirty="0">
                <a:solidFill>
                  <a:srgbClr val="FF0000"/>
                </a:solidFill>
              </a:rPr>
            </a:br>
            <a:r>
              <a:rPr lang="pt-BR" sz="3200" b="1" dirty="0">
                <a:solidFill>
                  <a:srgbClr val="FF0000"/>
                </a:solidFill>
              </a:rPr>
              <a:t/>
            </a:r>
            <a:br>
              <a:rPr lang="pt-BR" sz="3200" b="1" dirty="0">
                <a:solidFill>
                  <a:srgbClr val="FF0000"/>
                </a:solidFill>
              </a:rPr>
            </a:br>
            <a:r>
              <a:rPr lang="pt-BR" sz="3600" b="1" dirty="0">
                <a:solidFill>
                  <a:srgbClr val="0000FF"/>
                </a:solidFill>
              </a:rPr>
              <a:t>Art. 11. Somente serão consideradas atividades de baixo risco, nos termos do inciso I do artigo 10, aquelas que, simultaneamente, revelarem-se aptas:</a:t>
            </a:r>
            <a:br>
              <a:rPr lang="pt-BR" sz="3600" b="1" dirty="0">
                <a:solidFill>
                  <a:srgbClr val="0000FF"/>
                </a:solidFill>
              </a:rPr>
            </a:br>
            <a:r>
              <a:rPr lang="pt-BR" sz="3600" b="1" u="sng" dirty="0">
                <a:solidFill>
                  <a:srgbClr val="0000FF"/>
                </a:solidFill>
              </a:rPr>
              <a:t>I. Em prevenção contra incêndio e pânico, quando realizadas:</a:t>
            </a:r>
            <a:br>
              <a:rPr lang="pt-BR" sz="3600" b="1" u="sng" dirty="0">
                <a:solidFill>
                  <a:srgbClr val="0000FF"/>
                </a:solidFill>
              </a:rPr>
            </a:br>
            <a:r>
              <a:rPr lang="pt-BR" sz="3600" b="1" dirty="0">
                <a:solidFill>
                  <a:srgbClr val="0000FF"/>
                </a:solidFill>
              </a:rPr>
              <a:t>a. na residência do empreendedor, sem recepção de pessoas; ou</a:t>
            </a:r>
            <a:br>
              <a:rPr lang="pt-BR" sz="3600" b="1" dirty="0">
                <a:solidFill>
                  <a:srgbClr val="0000FF"/>
                </a:solidFill>
              </a:rPr>
            </a:br>
            <a:r>
              <a:rPr lang="pt-BR" sz="3600" b="1" dirty="0">
                <a:solidFill>
                  <a:srgbClr val="0000FF"/>
                </a:solidFill>
              </a:rPr>
              <a:t>b. em edificações diversas da residência, se a área utilizada pela atividade tiver, ao todo, até 200 m² (duzentos metros quadrados) e for realizada:</a:t>
            </a:r>
            <a:br>
              <a:rPr lang="pt-BR" sz="3600" b="1" dirty="0">
                <a:solidFill>
                  <a:srgbClr val="0000FF"/>
                </a:solidFill>
              </a:rPr>
            </a:br>
            <a:r>
              <a:rPr lang="pt-BR" sz="3600" b="1" dirty="0">
                <a:solidFill>
                  <a:srgbClr val="0000FF"/>
                </a:solidFill>
              </a:rPr>
              <a:t>1. em edificação com, no máximo, 03 (três) pavimentos;</a:t>
            </a:r>
            <a:br>
              <a:rPr lang="pt-BR" sz="3600" b="1" dirty="0">
                <a:solidFill>
                  <a:srgbClr val="0000FF"/>
                </a:solidFill>
              </a:rPr>
            </a:br>
            <a:r>
              <a:rPr lang="pt-BR" sz="3600" b="1" dirty="0">
                <a:solidFill>
                  <a:srgbClr val="0000FF"/>
                </a:solidFill>
              </a:rPr>
              <a:t>2. em locais de reunião de público com lotação máxima de 100 (cem) pessoas;</a:t>
            </a:r>
            <a:br>
              <a:rPr lang="pt-BR" sz="3600" b="1" dirty="0">
                <a:solidFill>
                  <a:srgbClr val="0000FF"/>
                </a:solidFill>
              </a:rPr>
            </a:br>
            <a:r>
              <a:rPr lang="pt-BR" sz="3600" b="1" dirty="0">
                <a:solidFill>
                  <a:srgbClr val="0000FF"/>
                </a:solidFill>
              </a:rPr>
              <a:t>3. em local sem subsolo com uso distinto de estacionamento;</a:t>
            </a:r>
            <a:br>
              <a:rPr lang="pt-BR" sz="3600" b="1" dirty="0">
                <a:solidFill>
                  <a:srgbClr val="0000FF"/>
                </a:solidFill>
              </a:rPr>
            </a:br>
            <a:r>
              <a:rPr lang="pt-BR" sz="3600" b="1" dirty="0">
                <a:solidFill>
                  <a:srgbClr val="0000FF"/>
                </a:solidFill>
              </a:rPr>
              <a:t>4. utilizando-se de reservatório de líquido inflamável ou combustível de, no máximo, 1000 (um mil) litros; e</a:t>
            </a:r>
            <a:br>
              <a:rPr lang="pt-BR" sz="3600" b="1" dirty="0">
                <a:solidFill>
                  <a:srgbClr val="0000FF"/>
                </a:solidFill>
              </a:rPr>
            </a:br>
            <a:r>
              <a:rPr lang="pt-BR" sz="3600" b="1" dirty="0">
                <a:solidFill>
                  <a:srgbClr val="0000FF"/>
                </a:solidFill>
              </a:rPr>
              <a:t>5. utilizando-se de reservatório de gás liquefeito de petróleo (GLP) de, no máximo, 190 kg (cento e noventa quilogramas).</a:t>
            </a:r>
            <a:br>
              <a:rPr lang="pt-BR" sz="3600" b="1" dirty="0">
                <a:solidFill>
                  <a:srgbClr val="0000FF"/>
                </a:solidFill>
              </a:rPr>
            </a:br>
            <a:r>
              <a:rPr lang="pt-BR" sz="3600" b="1" dirty="0">
                <a:solidFill>
                  <a:srgbClr val="0000FF"/>
                </a:solidFill>
              </a:rPr>
              <a:t/>
            </a:r>
            <a:br>
              <a:rPr lang="pt-BR" sz="3600" b="1" dirty="0">
                <a:solidFill>
                  <a:srgbClr val="0000FF"/>
                </a:solidFill>
              </a:rPr>
            </a:br>
            <a:endParaRPr lang="pt-BR" dirty="0"/>
          </a:p>
        </p:txBody>
      </p:sp>
      <p:pic>
        <p:nvPicPr>
          <p:cNvPr id="4" name="Imagem 3" descr="brasa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99163" y="146168"/>
            <a:ext cx="774032" cy="669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13025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573195" y="365126"/>
            <a:ext cx="4825218" cy="450800"/>
          </a:xfrm>
        </p:spPr>
        <p:txBody>
          <a:bodyPr>
            <a:normAutofit fontScale="90000"/>
          </a:bodyPr>
          <a:lstStyle/>
          <a:p>
            <a:pPr algn="ctr"/>
            <a:r>
              <a:rPr lang="pt-BR" sz="2000" b="1" dirty="0"/>
              <a:t>PREFEITURA DO MUNICÍPIO DE LONDRINA</a:t>
            </a:r>
            <a:r>
              <a:rPr lang="pt-BR" sz="2000" dirty="0"/>
              <a:t/>
            </a:r>
            <a:br>
              <a:rPr lang="pt-BR" sz="2000" dirty="0"/>
            </a:br>
            <a:r>
              <a:rPr lang="pt-BR" sz="2000" b="1" dirty="0"/>
              <a:t>ESTADO DO PARANA</a:t>
            </a:r>
            <a:endParaRPr lang="pt-BR" sz="2000" dirty="0"/>
          </a:p>
        </p:txBody>
      </p:sp>
      <p:pic>
        <p:nvPicPr>
          <p:cNvPr id="4" name="Imagem 3" descr="brasa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99163" y="146168"/>
            <a:ext cx="774032" cy="669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838200" y="1589649"/>
            <a:ext cx="10515600" cy="458731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pt-BR" b="1" u="sng" dirty="0">
                <a:solidFill>
                  <a:srgbClr val="0000FF"/>
                </a:solidFill>
              </a:rPr>
              <a:t>MÉDIO RISCO </a:t>
            </a:r>
          </a:p>
          <a:p>
            <a:pPr marL="0" indent="0">
              <a:buNone/>
            </a:pPr>
            <a:r>
              <a:rPr lang="pt-BR" dirty="0"/>
              <a:t> </a:t>
            </a:r>
          </a:p>
          <a:p>
            <a:pPr marL="0" indent="0">
              <a:buNone/>
            </a:pPr>
            <a:r>
              <a:rPr lang="pt-BR" dirty="0"/>
              <a:t>Serão consideradas de médio risco, as atividades não enquadradas como Baixo Risco – Anexo I, nem como de Alto Risco – Anexo II. </a:t>
            </a:r>
          </a:p>
          <a:p>
            <a:pPr marL="0" indent="0">
              <a:buNone/>
            </a:pPr>
            <a:r>
              <a:rPr lang="pt-BR" dirty="0"/>
              <a:t>Permitindo a emissão do Alvará de Licença de Localização e Funcionamento de </a:t>
            </a:r>
            <a:r>
              <a:rPr lang="pt-BR" b="1" u="sng" dirty="0">
                <a:solidFill>
                  <a:srgbClr val="0000FF"/>
                </a:solidFill>
              </a:rPr>
              <a:t>caráter provisório</a:t>
            </a:r>
            <a:r>
              <a:rPr lang="pt-BR" b="1" dirty="0"/>
              <a:t>, válido por 12 (doze) meses</a:t>
            </a:r>
            <a:r>
              <a:rPr lang="pt-BR" dirty="0"/>
              <a:t>, para que o empreendimento inicie seu funcionamento, podendo providenciar os demais documentos e licenças necessárias ao exercício de suas atividades no decorrer deste prazo.</a:t>
            </a:r>
          </a:p>
          <a:p>
            <a:pPr marL="0" indent="0">
              <a:buNone/>
            </a:pPr>
            <a:endParaRPr lang="pt-BR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pt-BR" dirty="0">
                <a:solidFill>
                  <a:srgbClr val="FF0000"/>
                </a:solidFill>
              </a:rPr>
              <a:t>IMPORTANTE: A solicitação do Alvará de Licença de Localização e Funcionamento de </a:t>
            </a:r>
            <a:r>
              <a:rPr lang="pt-BR" b="1" u="sng" dirty="0">
                <a:solidFill>
                  <a:srgbClr val="0000FF"/>
                </a:solidFill>
              </a:rPr>
              <a:t>CARÁTER PROVISÓRIO</a:t>
            </a:r>
            <a:r>
              <a:rPr lang="pt-BR" b="1" dirty="0">
                <a:solidFill>
                  <a:srgbClr val="0000FF"/>
                </a:solidFill>
              </a:rPr>
              <a:t> </a:t>
            </a:r>
            <a:r>
              <a:rPr lang="pt-BR" dirty="0">
                <a:solidFill>
                  <a:srgbClr val="FF0000"/>
                </a:solidFill>
              </a:rPr>
              <a:t>para atividades de médio risco deverá ser acompanhada do </a:t>
            </a:r>
            <a:r>
              <a:rPr lang="pt-BR" b="1" u="sng" dirty="0">
                <a:solidFill>
                  <a:srgbClr val="0000FF"/>
                </a:solidFill>
              </a:rPr>
              <a:t>Termo de Ciência e Responsabilidade</a:t>
            </a:r>
            <a:r>
              <a:rPr lang="pt-BR" dirty="0">
                <a:solidFill>
                  <a:srgbClr val="FF0000"/>
                </a:solidFill>
              </a:rPr>
              <a:t>, conforme modelo definido no Anexo III.</a:t>
            </a:r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57974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573195" y="365126"/>
            <a:ext cx="4825218" cy="450800"/>
          </a:xfrm>
        </p:spPr>
        <p:txBody>
          <a:bodyPr>
            <a:normAutofit fontScale="90000"/>
          </a:bodyPr>
          <a:lstStyle/>
          <a:p>
            <a:pPr algn="ctr"/>
            <a:r>
              <a:rPr lang="pt-BR" sz="2000" b="1" dirty="0"/>
              <a:t>PREFEITURA DO MUNICÍPIO DE LONDRINA</a:t>
            </a:r>
            <a:r>
              <a:rPr lang="pt-BR" sz="2000" dirty="0"/>
              <a:t/>
            </a:r>
            <a:br>
              <a:rPr lang="pt-BR" sz="2000" dirty="0"/>
            </a:br>
            <a:r>
              <a:rPr lang="pt-BR" sz="2000" b="1" dirty="0"/>
              <a:t>ESTADO DO PARANA</a:t>
            </a:r>
            <a:endParaRPr lang="pt-BR" sz="2000" dirty="0"/>
          </a:p>
        </p:txBody>
      </p:sp>
      <p:pic>
        <p:nvPicPr>
          <p:cNvPr id="4" name="Imagem 3" descr="brasa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99163" y="146168"/>
            <a:ext cx="774032" cy="669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852267" y="1350499"/>
            <a:ext cx="10515600" cy="4896804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pt-BR" sz="11200" b="1" u="sng" dirty="0">
                <a:solidFill>
                  <a:srgbClr val="0000FF"/>
                </a:solidFill>
              </a:rPr>
              <a:t>ALTO RISCO</a:t>
            </a:r>
            <a:endParaRPr lang="pt-BR" sz="11200" dirty="0">
              <a:solidFill>
                <a:srgbClr val="0000FF"/>
              </a:solidFill>
            </a:endParaRPr>
          </a:p>
          <a:p>
            <a:endParaRPr lang="pt-BR" dirty="0"/>
          </a:p>
          <a:p>
            <a:pPr marL="0" indent="0">
              <a:buNone/>
            </a:pPr>
            <a:r>
              <a:rPr lang="pt-BR" sz="8000" dirty="0"/>
              <a:t>Serão consideradas de alto risco aquelas atividades assim definidas no Anexo II, cuja condição para o início do funcionamento será a apresentação de todas as licenças e documentos exigidos em norma e a emissão do respectivo Alvará de Licença de Localização e Funcionamento.</a:t>
            </a:r>
          </a:p>
          <a:p>
            <a:pPr marL="0" indent="0">
              <a:buNone/>
            </a:pPr>
            <a:endParaRPr lang="pt-BR" sz="11200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pt-BR" sz="11200" dirty="0">
                <a:solidFill>
                  <a:srgbClr val="0000FF"/>
                </a:solidFill>
              </a:rPr>
              <a:t>ANÁLISE DOCUMENTAL SERÁ COMPLETA </a:t>
            </a:r>
          </a:p>
          <a:p>
            <a:pPr marL="0" indent="0">
              <a:buNone/>
            </a:pPr>
            <a:endParaRPr lang="pt-BR" sz="11200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pt-BR" sz="8000" b="1" dirty="0">
                <a:solidFill>
                  <a:srgbClr val="0000FF"/>
                </a:solidFill>
              </a:rPr>
              <a:t>RESSALTA-SE QUE UM CNAE COM MAIOR GRAU DE RISCO DETERMINA TODO O PROCESSO.</a:t>
            </a:r>
          </a:p>
          <a:p>
            <a:pPr marL="0" indent="0">
              <a:buNone/>
            </a:pPr>
            <a:endParaRPr lang="pt-BR" sz="7200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pt-BR" sz="5600" b="1" dirty="0"/>
              <a:t>EXEMPLO 1 </a:t>
            </a:r>
            <a:r>
              <a:rPr lang="pt-BR" sz="5600" dirty="0"/>
              <a:t>: DETERMINADA EMPRESA POSSUI 5 CNAES SENDO 4 DE BAIXO RISCO E 1 DE ALTO RISCO SERÁ CONSIDERADO ALTO RISCO.</a:t>
            </a:r>
          </a:p>
          <a:p>
            <a:pPr marL="0" indent="0">
              <a:buNone/>
            </a:pPr>
            <a:endParaRPr lang="pt-BR" sz="5600" dirty="0"/>
          </a:p>
          <a:p>
            <a:pPr marL="0" indent="0">
              <a:buNone/>
            </a:pPr>
            <a:r>
              <a:rPr lang="pt-BR" sz="5600" b="1" dirty="0"/>
              <a:t>EXEMPLO 2 </a:t>
            </a:r>
            <a:r>
              <a:rPr lang="pt-BR" sz="5600" dirty="0"/>
              <a:t>: DETERMINADA EMPRESA POSSUI 3 CNAES SENDO 2 DE BAIXO RISCO E 1 DE MÉDIO RISCO SERÁ CONSIDERADO MÉDIO RISCO.</a:t>
            </a:r>
          </a:p>
          <a:p>
            <a:pPr marL="0" indent="0">
              <a:buNone/>
            </a:pPr>
            <a:endParaRPr lang="pt-BR" sz="5600" dirty="0"/>
          </a:p>
          <a:p>
            <a:pPr marL="0" indent="0">
              <a:buNone/>
            </a:pPr>
            <a:r>
              <a:rPr lang="pt-BR" sz="5600" b="1" dirty="0"/>
              <a:t>EXEMPLO 3 </a:t>
            </a:r>
            <a:r>
              <a:rPr lang="pt-BR" sz="5600" dirty="0"/>
              <a:t>: DETERMINADA EMPRESA POSSUI 4 CNAES SENDO 3 DE BAIXO MÉDIO RISCO E 1 DE ALTO RISCO SERÁ CONSIDERADO ALTO RISCO.</a:t>
            </a:r>
          </a:p>
          <a:p>
            <a:endParaRPr lang="pt-BR" sz="8000" dirty="0"/>
          </a:p>
        </p:txBody>
      </p:sp>
    </p:spTree>
    <p:extLst>
      <p:ext uri="{BB962C8B-B14F-4D97-AF65-F5344CB8AC3E}">
        <p14:creationId xmlns:p14="http://schemas.microsoft.com/office/powerpoint/2010/main" val="42856301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573195" y="365126"/>
            <a:ext cx="4825218" cy="450800"/>
          </a:xfrm>
        </p:spPr>
        <p:txBody>
          <a:bodyPr>
            <a:normAutofit fontScale="90000"/>
          </a:bodyPr>
          <a:lstStyle/>
          <a:p>
            <a:pPr algn="ctr"/>
            <a:r>
              <a:rPr lang="pt-BR" sz="2000" b="1" dirty="0"/>
              <a:t>PREFEITURA DO MUNICÍPIO DE LONDRINA</a:t>
            </a:r>
            <a:r>
              <a:rPr lang="pt-BR" sz="2000" dirty="0"/>
              <a:t/>
            </a:r>
            <a:br>
              <a:rPr lang="pt-BR" sz="2000" dirty="0"/>
            </a:br>
            <a:r>
              <a:rPr lang="pt-BR" sz="2000" b="1" dirty="0"/>
              <a:t>ESTADO DO PARANA</a:t>
            </a:r>
            <a:endParaRPr lang="pt-BR" sz="2000" dirty="0"/>
          </a:p>
        </p:txBody>
      </p:sp>
      <p:pic>
        <p:nvPicPr>
          <p:cNvPr id="4" name="Imagem 3" descr="brasa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99163" y="146168"/>
            <a:ext cx="774032" cy="669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838200" y="1491175"/>
            <a:ext cx="10515600" cy="4685788"/>
          </a:xfrm>
        </p:spPr>
        <p:txBody>
          <a:bodyPr>
            <a:normAutofit fontScale="85000" lnSpcReduction="10000"/>
          </a:bodyPr>
          <a:lstStyle/>
          <a:p>
            <a:pPr marL="457200" lvl="1" indent="0">
              <a:buNone/>
            </a:pPr>
            <a:r>
              <a:rPr lang="pt-BR" sz="3400" b="1" u="sng" dirty="0">
                <a:solidFill>
                  <a:srgbClr val="0000FF"/>
                </a:solidFill>
              </a:rPr>
              <a:t>ETAPAS I e II - JÁ DESENVOLVIDAS:</a:t>
            </a:r>
          </a:p>
          <a:p>
            <a:pPr marL="1371600" lvl="3" indent="0">
              <a:buNone/>
            </a:pPr>
            <a:endParaRPr lang="pt-BR" sz="2800" b="1" u="sng" dirty="0">
              <a:solidFill>
                <a:srgbClr val="0000FF"/>
              </a:solidFill>
            </a:endParaRPr>
          </a:p>
          <a:p>
            <a:pPr marL="457200" lvl="1" indent="0">
              <a:buNone/>
            </a:pPr>
            <a:r>
              <a:rPr lang="pt-BR" sz="3000" b="1" dirty="0"/>
              <a:t>ETAPA I:</a:t>
            </a:r>
            <a:r>
              <a:rPr lang="pt-BR" sz="3000" dirty="0"/>
              <a:t> PROCESSOS INICIADOS PELA </a:t>
            </a:r>
            <a:r>
              <a:rPr lang="pt-BR" sz="3000" b="1" dirty="0">
                <a:solidFill>
                  <a:srgbClr val="0000FF"/>
                </a:solidFill>
              </a:rPr>
              <a:t>REDESIM</a:t>
            </a:r>
            <a:r>
              <a:rPr lang="pt-BR" sz="3000" dirty="0"/>
              <a:t> PARA EVENTOS INICIAS, PONTO DE REFERÊNCIA, ESCRITÓRIO ADMINISTRATIVO E ESTABELECIDOS QUANDO FOR </a:t>
            </a:r>
            <a:r>
              <a:rPr lang="pt-BR" sz="3000" b="1" u="sng" dirty="0">
                <a:solidFill>
                  <a:srgbClr val="0000FF"/>
                </a:solidFill>
              </a:rPr>
              <a:t>BAIXO RISCO(Anexo I mais o Art.11º)  </a:t>
            </a:r>
          </a:p>
          <a:p>
            <a:pPr marL="1371600" lvl="3" indent="0">
              <a:buNone/>
            </a:pPr>
            <a:endParaRPr lang="pt-BR" sz="2400" dirty="0"/>
          </a:p>
          <a:p>
            <a:pPr marL="457200" lvl="1" indent="0">
              <a:buNone/>
            </a:pPr>
            <a:r>
              <a:rPr lang="pt-BR" sz="3000" b="1" dirty="0">
                <a:solidFill>
                  <a:srgbClr val="0000FF"/>
                </a:solidFill>
              </a:rPr>
              <a:t>PELA SIMPLES ESCOLHA DOS CRITÉRIOS CORRESPONDENTES A:</a:t>
            </a:r>
          </a:p>
          <a:p>
            <a:pPr marL="457200" lvl="1" indent="0">
              <a:buNone/>
            </a:pPr>
            <a:r>
              <a:rPr lang="pt-BR" sz="3000" dirty="0"/>
              <a:t>*PONTO DE REFERÊNCIA OU</a:t>
            </a:r>
          </a:p>
          <a:p>
            <a:pPr marL="457200" lvl="1" indent="0">
              <a:buNone/>
            </a:pPr>
            <a:r>
              <a:rPr lang="pt-BR" sz="3000" dirty="0"/>
              <a:t>*ESCRITÓRIO ADMINISTRATIVO OU</a:t>
            </a:r>
          </a:p>
          <a:p>
            <a:pPr marL="457200" lvl="1" indent="0">
              <a:buNone/>
            </a:pPr>
            <a:r>
              <a:rPr lang="pt-BR" sz="3000" dirty="0"/>
              <a:t>*ESTABELECIDOS COM CNAES DE BAIXO RISCO COM A AUTODECLARAÇÃO </a:t>
            </a:r>
            <a:r>
              <a:rPr lang="pt-BR" sz="3000" b="1" dirty="0">
                <a:solidFill>
                  <a:srgbClr val="0000FF"/>
                </a:solidFill>
              </a:rPr>
              <a:t>(</a:t>
            </a:r>
            <a:r>
              <a:rPr lang="pt-BR" sz="3000" b="1" u="sng" dirty="0">
                <a:solidFill>
                  <a:srgbClr val="0000FF"/>
                </a:solidFill>
              </a:rPr>
              <a:t>Anexo I mais o Art.11º) </a:t>
            </a:r>
            <a:endParaRPr lang="pt-BR" sz="3000" dirty="0"/>
          </a:p>
          <a:p>
            <a:pPr marL="457200" lvl="1" indent="0">
              <a:buNone/>
            </a:pPr>
            <a:r>
              <a:rPr lang="pt-BR" sz="3000" b="1" dirty="0">
                <a:solidFill>
                  <a:srgbClr val="FF0000"/>
                </a:solidFill>
              </a:rPr>
              <a:t>ESCOLHER O CNAES COM A FRASE (BAIXO RISCO CONF. DECRETO 1416/19) A FRENTE DA DESCRIÇÃO DA ATIVIDADE;</a:t>
            </a:r>
          </a:p>
          <a:p>
            <a:pPr marL="1371600" lvl="3" indent="0">
              <a:buNone/>
            </a:pPr>
            <a:endParaRPr lang="pt-BR" sz="2400" b="1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08029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573195" y="365126"/>
            <a:ext cx="4825218" cy="450800"/>
          </a:xfrm>
        </p:spPr>
        <p:txBody>
          <a:bodyPr>
            <a:normAutofit fontScale="90000"/>
          </a:bodyPr>
          <a:lstStyle/>
          <a:p>
            <a:pPr algn="ctr"/>
            <a:r>
              <a:rPr lang="pt-BR" sz="2000" b="1" dirty="0"/>
              <a:t>PREFEITURA DO MUNICÍPIO DE LONDRINA</a:t>
            </a:r>
            <a:r>
              <a:rPr lang="pt-BR" sz="2000" dirty="0"/>
              <a:t/>
            </a:r>
            <a:br>
              <a:rPr lang="pt-BR" sz="2000" dirty="0"/>
            </a:br>
            <a:r>
              <a:rPr lang="pt-BR" sz="2000" b="1" dirty="0"/>
              <a:t>ESTADO DO PARANA</a:t>
            </a:r>
            <a:endParaRPr lang="pt-BR" sz="2000" dirty="0"/>
          </a:p>
        </p:txBody>
      </p:sp>
      <p:pic>
        <p:nvPicPr>
          <p:cNvPr id="4" name="Imagem 3" descr="brasa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99163" y="146168"/>
            <a:ext cx="774032" cy="669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838200" y="1034884"/>
            <a:ext cx="10515600" cy="5142079"/>
          </a:xfrm>
        </p:spPr>
        <p:txBody>
          <a:bodyPr/>
          <a:lstStyle/>
          <a:p>
            <a:pPr marL="0" indent="0" algn="just">
              <a:buNone/>
            </a:pPr>
            <a:r>
              <a:rPr lang="pt-BR" sz="2000" b="1" dirty="0"/>
              <a:t>ETAPA II: </a:t>
            </a:r>
            <a:r>
              <a:rPr lang="pt-BR" sz="2000" b="1" dirty="0">
                <a:solidFill>
                  <a:srgbClr val="0000FF"/>
                </a:solidFill>
              </a:rPr>
              <a:t>MICROEEMPRENDEDOR-MEI</a:t>
            </a:r>
            <a:r>
              <a:rPr lang="pt-BR" sz="2000" dirty="0"/>
              <a:t>, </a:t>
            </a:r>
            <a:r>
              <a:rPr lang="pt-BR" sz="2000" b="1" dirty="0">
                <a:solidFill>
                  <a:srgbClr val="0000FF"/>
                </a:solidFill>
              </a:rPr>
              <a:t>DE EVENTOS INICIAIS, PONTO DE REFERÊNCIA </a:t>
            </a:r>
            <a:endParaRPr lang="pt-BR" sz="1600" b="1" dirty="0">
              <a:solidFill>
                <a:srgbClr val="0000FF"/>
              </a:solidFill>
            </a:endParaRPr>
          </a:p>
          <a:p>
            <a:pPr marL="0" indent="0" algn="just">
              <a:buNone/>
            </a:pPr>
            <a:r>
              <a:rPr lang="pt-BR" sz="1600" b="1" dirty="0"/>
              <a:t>DEVERÁ CONSULTA NA REDESIM O Nº DO PRP E CMC GERADOS NO MOMENTO DA ABERTURA DA EMPRESA</a:t>
            </a:r>
            <a:r>
              <a:rPr lang="pt-BR" sz="1600" dirty="0"/>
              <a:t>.</a:t>
            </a:r>
          </a:p>
          <a:p>
            <a:pPr marL="0" indent="0" algn="just">
              <a:buNone/>
            </a:pPr>
            <a:r>
              <a:rPr lang="pt-BR" sz="1800" b="1" u="sng" dirty="0">
                <a:solidFill>
                  <a:srgbClr val="FF0000"/>
                </a:solidFill>
              </a:rPr>
              <a:t>COMO FAZER? </a:t>
            </a:r>
            <a:r>
              <a:rPr lang="pt-BR" sz="1800" b="1" dirty="0"/>
              <a:t>COM SEU CNPJ ACESSAR O SITE DA REDESIM </a:t>
            </a:r>
            <a:r>
              <a:rPr lang="pt-BR" sz="2000" b="1" dirty="0">
                <a:solidFill>
                  <a:srgbClr val="0000FF"/>
                </a:solidFill>
                <a:hlinkClick r:id="rId3"/>
              </a:rPr>
              <a:t>http://www.empresafacil.pr.gov.br/</a:t>
            </a:r>
            <a:endParaRPr lang="pt-BR" sz="2000" b="1" dirty="0">
              <a:solidFill>
                <a:srgbClr val="0000FF"/>
              </a:solidFill>
            </a:endParaRPr>
          </a:p>
          <a:p>
            <a:pPr marL="0" indent="0" algn="just">
              <a:buNone/>
            </a:pPr>
            <a:endParaRPr lang="pt-BR" sz="1600" b="1" dirty="0">
              <a:solidFill>
                <a:srgbClr val="0000FF"/>
              </a:solidFill>
            </a:endParaRPr>
          </a:p>
          <a:p>
            <a:endParaRPr lang="pt-BR" sz="4000" b="1" dirty="0"/>
          </a:p>
          <a:p>
            <a:endParaRPr lang="pt-BR" sz="4000" b="1" dirty="0"/>
          </a:p>
          <a:p>
            <a:endParaRPr lang="pt-BR" dirty="0"/>
          </a:p>
        </p:txBody>
      </p:sp>
      <p:pic>
        <p:nvPicPr>
          <p:cNvPr id="6" name="Imagem 5"/>
          <p:cNvPicPr/>
          <p:nvPr/>
        </p:nvPicPr>
        <p:blipFill>
          <a:blip r:embed="rId4"/>
          <a:stretch>
            <a:fillRect/>
          </a:stretch>
        </p:blipFill>
        <p:spPr>
          <a:xfrm>
            <a:off x="838200" y="2194560"/>
            <a:ext cx="10134600" cy="4201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5931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573195" y="365126"/>
            <a:ext cx="4825218" cy="450800"/>
          </a:xfrm>
        </p:spPr>
        <p:txBody>
          <a:bodyPr>
            <a:normAutofit fontScale="90000"/>
          </a:bodyPr>
          <a:lstStyle/>
          <a:p>
            <a:pPr algn="ctr"/>
            <a:r>
              <a:rPr lang="pt-BR" sz="2000" b="1" dirty="0"/>
              <a:t>PREFEITURA DO MUNICÍPIO DE LONDRINA</a:t>
            </a:r>
            <a:r>
              <a:rPr lang="pt-BR" sz="2000" dirty="0"/>
              <a:t/>
            </a:r>
            <a:br>
              <a:rPr lang="pt-BR" sz="2000" dirty="0"/>
            </a:br>
            <a:r>
              <a:rPr lang="pt-BR" sz="2000" b="1" dirty="0"/>
              <a:t>ESTADO DO PARANA</a:t>
            </a:r>
            <a:endParaRPr lang="pt-BR" sz="2000" dirty="0"/>
          </a:p>
        </p:txBody>
      </p:sp>
      <p:pic>
        <p:nvPicPr>
          <p:cNvPr id="4" name="Imagem 3" descr="brasa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99163" y="146168"/>
            <a:ext cx="774032" cy="669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Espaço Reservado para Conteúdo 10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776" y="1034884"/>
            <a:ext cx="11071274" cy="5422187"/>
          </a:xfrm>
        </p:spPr>
      </p:pic>
    </p:spTree>
    <p:extLst>
      <p:ext uri="{BB962C8B-B14F-4D97-AF65-F5344CB8AC3E}">
        <p14:creationId xmlns:p14="http://schemas.microsoft.com/office/powerpoint/2010/main" val="3179178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573195" y="365126"/>
            <a:ext cx="4825218" cy="450800"/>
          </a:xfrm>
        </p:spPr>
        <p:txBody>
          <a:bodyPr>
            <a:normAutofit fontScale="90000"/>
          </a:bodyPr>
          <a:lstStyle/>
          <a:p>
            <a:pPr algn="ctr"/>
            <a:r>
              <a:rPr lang="pt-BR" sz="2000" b="1" dirty="0"/>
              <a:t>PREFEITURA DO MUNICÍPIO DE LONDRINA</a:t>
            </a:r>
            <a:r>
              <a:rPr lang="pt-BR" sz="2000" dirty="0"/>
              <a:t/>
            </a:r>
            <a:br>
              <a:rPr lang="pt-BR" sz="2000" dirty="0"/>
            </a:br>
            <a:r>
              <a:rPr lang="pt-BR" sz="2000" b="1" dirty="0"/>
              <a:t>ESTADO DO PARANA</a:t>
            </a:r>
            <a:endParaRPr lang="pt-BR" sz="2000" dirty="0"/>
          </a:p>
        </p:txBody>
      </p:sp>
      <p:pic>
        <p:nvPicPr>
          <p:cNvPr id="4" name="Imagem 3" descr="brasa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99163" y="146168"/>
            <a:ext cx="774032" cy="669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199" y="1181686"/>
            <a:ext cx="10992729" cy="4995277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sz="7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POSSE DE TODOS OS </a:t>
            </a:r>
            <a:r>
              <a:rPr lang="pt-BR" sz="72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NºS</a:t>
            </a:r>
            <a:r>
              <a:rPr lang="pt-BR" sz="7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DO CNPJ, PRP E CMC ACESSAR O SITE DA </a:t>
            </a:r>
            <a:r>
              <a:rPr lang="pt-BR" sz="72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</a:t>
            </a:r>
            <a:r>
              <a:rPr lang="pt-BR" sz="7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PREFEITURA MUNICIPAL DE LONDRINA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sz="7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PELO LINK</a:t>
            </a:r>
            <a:r>
              <a:rPr lang="pt-BR" sz="72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pt-BR" sz="7200">
                <a:hlinkClick r:id="rId3"/>
              </a:rPr>
              <a:t>http://www.londrina.pr.gov.br/alvaras/alvara-mei-ponto-referencia-servico-online</a:t>
            </a:r>
            <a:endParaRPr lang="pt-BR" sz="5600" b="1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pt-BR" sz="6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sz="9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Emissão de Alvará - Microempreendedor Individual (MEI)</a:t>
            </a:r>
            <a:endParaRPr lang="pt-BR" sz="96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sz="6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Para expedição do Alvará de Licença informe os campos, conforme exemplo abaixo: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sz="6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Processo (PRP):</a:t>
            </a:r>
            <a:endParaRPr lang="pt-BR" sz="6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sz="6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CMC:</a:t>
            </a:r>
            <a:endParaRPr lang="pt-BR" sz="6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sz="6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CNPJ:</a:t>
            </a:r>
            <a:endParaRPr lang="pt-BR" sz="6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sz="6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Inscrição Imobiliária: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sz="6400" b="1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Preenchendo com os dados válidos e na tela seguinte MARCANDO A OPÇÃO </a:t>
            </a:r>
            <a:r>
              <a:rPr lang="pt-BR" sz="64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PONTO DE REFERÊNCIA</a:t>
            </a:r>
            <a:r>
              <a:rPr lang="pt-BR" sz="6400" b="1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 sistema irá expedir o alvará automaticamente!</a:t>
            </a:r>
          </a:p>
          <a:p>
            <a:pPr marL="0" indent="0">
              <a:buNone/>
            </a:pPr>
            <a:endParaRPr lang="pt-BR" sz="4800" dirty="0"/>
          </a:p>
        </p:txBody>
      </p:sp>
    </p:spTree>
    <p:extLst>
      <p:ext uri="{BB962C8B-B14F-4D97-AF65-F5344CB8AC3E}">
        <p14:creationId xmlns:p14="http://schemas.microsoft.com/office/powerpoint/2010/main" val="31864646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573195" y="365126"/>
            <a:ext cx="4825218" cy="450800"/>
          </a:xfrm>
        </p:spPr>
        <p:txBody>
          <a:bodyPr>
            <a:normAutofit fontScale="90000"/>
          </a:bodyPr>
          <a:lstStyle/>
          <a:p>
            <a:pPr algn="ctr"/>
            <a:r>
              <a:rPr lang="pt-BR" sz="2000" b="1" dirty="0"/>
              <a:t>PREFEITURA DO MUNICÍPIO DE LONDRINA</a:t>
            </a:r>
            <a:r>
              <a:rPr lang="pt-BR" sz="2000" dirty="0"/>
              <a:t/>
            </a:r>
            <a:br>
              <a:rPr lang="pt-BR" sz="2000" dirty="0"/>
            </a:br>
            <a:r>
              <a:rPr lang="pt-BR" sz="2000" b="1" dirty="0"/>
              <a:t>ESTADO DO PARANA</a:t>
            </a:r>
            <a:endParaRPr lang="pt-BR" sz="2000" dirty="0"/>
          </a:p>
        </p:txBody>
      </p:sp>
      <p:pic>
        <p:nvPicPr>
          <p:cNvPr id="4" name="Imagem 3" descr="brasa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99163" y="146168"/>
            <a:ext cx="774032" cy="669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1308295"/>
            <a:ext cx="11353800" cy="4868668"/>
          </a:xfrm>
        </p:spPr>
        <p:txBody>
          <a:bodyPr/>
          <a:lstStyle/>
          <a:p>
            <a:pPr marL="914400" lvl="2" indent="0">
              <a:buNone/>
            </a:pPr>
            <a:r>
              <a:rPr lang="pt-BR" sz="3000" b="1" u="sng" dirty="0">
                <a:solidFill>
                  <a:srgbClr val="0000FF"/>
                </a:solidFill>
              </a:rPr>
              <a:t>ETAPAS EM DESENVOLVIMENTO</a:t>
            </a:r>
          </a:p>
          <a:p>
            <a:pPr marL="914400" lvl="2" indent="0">
              <a:buNone/>
            </a:pPr>
            <a:r>
              <a:rPr lang="pt-BR" b="1" dirty="0"/>
              <a:t/>
            </a:r>
            <a:br>
              <a:rPr lang="pt-BR" b="1" dirty="0"/>
            </a:br>
            <a:r>
              <a:rPr lang="pt-BR" b="1" dirty="0">
                <a:solidFill>
                  <a:srgbClr val="FF0000"/>
                </a:solidFill>
              </a:rPr>
              <a:t>IMPORTANTE!!! UMA ETAPA NÃO DEPENDE DA OUTRA (SENDO DESENVOLVIDAS SIMULTANEAMENTE)</a:t>
            </a:r>
            <a:br>
              <a:rPr lang="pt-BR" b="1" dirty="0">
                <a:solidFill>
                  <a:srgbClr val="FF0000"/>
                </a:solidFill>
              </a:rPr>
            </a:br>
            <a:endParaRPr lang="pt-BR" b="1" dirty="0">
              <a:solidFill>
                <a:srgbClr val="FF0000"/>
              </a:solidFill>
            </a:endParaRPr>
          </a:p>
          <a:p>
            <a:pPr marL="914400" lvl="2" indent="0">
              <a:buNone/>
            </a:pPr>
            <a:r>
              <a:rPr lang="pt-BR" b="1" dirty="0"/>
              <a:t>ETAPA III</a:t>
            </a:r>
            <a:r>
              <a:rPr lang="pt-BR" dirty="0"/>
              <a:t>: MICROEMPREENDEDOR-</a:t>
            </a:r>
            <a:r>
              <a:rPr lang="pt-BR" b="1" dirty="0">
                <a:solidFill>
                  <a:srgbClr val="0000FF"/>
                </a:solidFill>
              </a:rPr>
              <a:t>MEI </a:t>
            </a:r>
            <a:r>
              <a:rPr lang="pt-BR" dirty="0"/>
              <a:t>– </a:t>
            </a:r>
            <a:r>
              <a:rPr lang="pt-BR" b="1" dirty="0"/>
              <a:t>EVENTOS DE ALTERAÇÕES </a:t>
            </a:r>
            <a:r>
              <a:rPr lang="pt-BR" dirty="0"/>
              <a:t>– PONTO DE REFERÊNCIA</a:t>
            </a:r>
          </a:p>
          <a:p>
            <a:pPr marL="914400" lvl="2" indent="0">
              <a:buNone/>
            </a:pPr>
            <a:endParaRPr lang="pt-BR" b="1" dirty="0"/>
          </a:p>
          <a:p>
            <a:pPr marL="914400" lvl="2" indent="0">
              <a:buNone/>
            </a:pPr>
            <a:r>
              <a:rPr lang="pt-BR" b="1" dirty="0"/>
              <a:t>ETAPA IV</a:t>
            </a:r>
            <a:r>
              <a:rPr lang="pt-BR" dirty="0"/>
              <a:t>: MICROEMPREENDEDOR-</a:t>
            </a:r>
            <a:r>
              <a:rPr lang="pt-BR" b="1" dirty="0">
                <a:solidFill>
                  <a:srgbClr val="0000FF"/>
                </a:solidFill>
              </a:rPr>
              <a:t>MEI </a:t>
            </a:r>
            <a:r>
              <a:rPr lang="pt-BR" dirty="0"/>
              <a:t>– </a:t>
            </a:r>
            <a:r>
              <a:rPr lang="pt-BR" b="1" dirty="0"/>
              <a:t>EVENTOS INICIAIS  E ALTERAÇÕES </a:t>
            </a:r>
            <a:r>
              <a:rPr lang="pt-BR" dirty="0"/>
              <a:t>– ESTABELECIDOS E ESCRITORIO ADMINISTRATIVOS</a:t>
            </a:r>
          </a:p>
          <a:p>
            <a:pPr marL="914400" lvl="2" indent="0">
              <a:buNone/>
            </a:pPr>
            <a:endParaRPr lang="pt-BR" dirty="0"/>
          </a:p>
          <a:p>
            <a:pPr marL="914400" lvl="2" indent="0">
              <a:buNone/>
            </a:pPr>
            <a:r>
              <a:rPr lang="pt-BR" b="1" dirty="0"/>
              <a:t>ETAPA V</a:t>
            </a:r>
            <a:r>
              <a:rPr lang="pt-BR" b="1" dirty="0">
                <a:solidFill>
                  <a:srgbClr val="0000FF"/>
                </a:solidFill>
              </a:rPr>
              <a:t>: REDESIM </a:t>
            </a:r>
            <a:r>
              <a:rPr lang="pt-BR" dirty="0"/>
              <a:t>– </a:t>
            </a:r>
            <a:r>
              <a:rPr lang="pt-BR" b="1" dirty="0"/>
              <a:t>EVENTOS DE ALTERAÇÕES – ESTABELECIDOS, ESCRITORIO ADMINSITRATIVO  E PONTO DE REFERÊNCIA.</a:t>
            </a:r>
          </a:p>
          <a:p>
            <a:pPr marL="914400" lvl="2" indent="0">
              <a:buNone/>
            </a:pPr>
            <a:endParaRPr lang="pt-BR" dirty="0"/>
          </a:p>
          <a:p>
            <a:pPr marL="914400" lvl="2" indent="0">
              <a:buNone/>
            </a:pPr>
            <a:r>
              <a:rPr lang="pt-BR" b="1" dirty="0"/>
              <a:t>ETAPA VI</a:t>
            </a:r>
            <a:r>
              <a:rPr lang="pt-BR" dirty="0"/>
              <a:t>: </a:t>
            </a:r>
            <a:r>
              <a:rPr lang="pt-BR" b="1" dirty="0">
                <a:solidFill>
                  <a:srgbClr val="0000FF"/>
                </a:solidFill>
              </a:rPr>
              <a:t>SEGREGAÇÃO DOS CADASTROS (CADASTRO FISCAL E CADASTRO DE ALVARÁ)</a:t>
            </a:r>
          </a:p>
        </p:txBody>
      </p:sp>
    </p:spTree>
    <p:extLst>
      <p:ext uri="{BB962C8B-B14F-4D97-AF65-F5344CB8AC3E}">
        <p14:creationId xmlns:p14="http://schemas.microsoft.com/office/powerpoint/2010/main" val="417913838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</TotalTime>
  <Words>445</Words>
  <Application>Microsoft Office PowerPoint</Application>
  <PresentationFormat>Widescreen</PresentationFormat>
  <Paragraphs>84</Paragraphs>
  <Slides>10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Tema do Office</vt:lpstr>
      <vt:lpstr>PREFEITURA DO MUNICÍPIO DE LONDRINA ESTADO DO PARANA</vt:lpstr>
      <vt:lpstr>PREFEITURA DO MUNICÍPIO DE LONDRINA ESTADO DO PARANA</vt:lpstr>
      <vt:lpstr>PREFEITURA DO MUNICÍPIO DE LONDRINA ESTADO DO PARANA</vt:lpstr>
      <vt:lpstr>PREFEITURA DO MUNICÍPIO DE LONDRINA ESTADO DO PARANA</vt:lpstr>
      <vt:lpstr>PREFEITURA DO MUNICÍPIO DE LONDRINA ESTADO DO PARANA</vt:lpstr>
      <vt:lpstr>PREFEITURA DO MUNICÍPIO DE LONDRINA ESTADO DO PARANA</vt:lpstr>
      <vt:lpstr>PREFEITURA DO MUNICÍPIO DE LONDRINA ESTADO DO PARANA</vt:lpstr>
      <vt:lpstr>PREFEITURA DO MUNICÍPIO DE LONDRINA ESTADO DO PARANA</vt:lpstr>
      <vt:lpstr>PREFEITURA DO MUNICÍPIO DE LONDRINA ESTADO DO PARANA</vt:lpstr>
      <vt:lpstr>PREFEITURA DO MUNICÍPIO DE LONDRINA ESTADO DO PARANA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ALVARÁ NA HORA</dc:title>
  <dc:creator>Alexsandro Germinio Curti - matr 14.397-9</dc:creator>
  <cp:lastModifiedBy>Ubirajara Zanette Mariani - matr 13.368-0</cp:lastModifiedBy>
  <cp:revision>48</cp:revision>
  <dcterms:created xsi:type="dcterms:W3CDTF">2019-11-21T18:20:49Z</dcterms:created>
  <dcterms:modified xsi:type="dcterms:W3CDTF">2020-01-13T18:10:17Z</dcterms:modified>
</cp:coreProperties>
</file>